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4"/>
    <p:sldMasterId id="2147483768" r:id="rId5"/>
    <p:sldMasterId id="2147483780" r:id="rId6"/>
    <p:sldMasterId id="2147484044" r:id="rId7"/>
  </p:sldMasterIdLst>
  <p:sldIdLst>
    <p:sldId id="264" r:id="rId8"/>
    <p:sldId id="256" r:id="rId9"/>
    <p:sldId id="263" r:id="rId10"/>
    <p:sldId id="258" r:id="rId11"/>
    <p:sldId id="259" r:id="rId12"/>
    <p:sldId id="260" r:id="rId13"/>
    <p:sldId id="262" r:id="rId14"/>
    <p:sldId id="26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3D5D"/>
    <a:srgbClr val="0526FA"/>
    <a:srgbClr val="0B20A9"/>
    <a:srgbClr val="071CA8"/>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433E6D-1788-BA43-B4B4-21E644CB5CCE}" v="43" dt="2025-04-01T13:00:30.119"/>
    <p1510:client id="{37799AF7-BC22-1870-965C-D23A69F047E0}" v="59" dt="2025-04-01T19:42:22.720"/>
    <p1510:client id="{50E3221E-6532-CD59-A4C8-1B23EC323FE2}" v="47" dt="2025-04-01T19:13:44.032"/>
    <p1510:client id="{6D771A5A-945A-8872-7102-31A19D842C32}" v="88" dt="2025-04-01T13:10:50.509"/>
    <p1510:client id="{E4E7F38B-7FA2-06AE-7107-D34BE23A6390}" v="2603" dt="2025-04-01T18:45:11.653"/>
    <p1510:client id="{F5D2925A-6C44-B0BB-38CA-8A4A82DCEDE6}" v="2" dt="2025-04-01T16:17:44.4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6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E9D109-BD59-426A-A491-980EBC8CEC21}" type="doc">
      <dgm:prSet loTypeId="urn:microsoft.com/office/officeart/2016/7/layout/RepeatingBendingProcessNew" loCatId="process" qsTypeId="urn:microsoft.com/office/officeart/2005/8/quickstyle/simple5" qsCatId="simple" csTypeId="urn:microsoft.com/office/officeart/2005/8/colors/colorful1" csCatId="colorful"/>
      <dgm:spPr/>
      <dgm:t>
        <a:bodyPr/>
        <a:lstStyle/>
        <a:p>
          <a:endParaRPr lang="en-US"/>
        </a:p>
      </dgm:t>
    </dgm:pt>
    <dgm:pt modelId="{82DF4A8C-C565-4215-99F3-4F5A7BBE6CB7}">
      <dgm:prSet/>
      <dgm:spPr/>
      <dgm:t>
        <a:bodyPr/>
        <a:lstStyle/>
        <a:p>
          <a:r>
            <a:rPr lang="en-US"/>
            <a:t>Business Requirement Gathering</a:t>
          </a:r>
        </a:p>
      </dgm:t>
    </dgm:pt>
    <dgm:pt modelId="{1E7CEA2B-49FC-40F6-BD1E-A53607A64594}" type="parTrans" cxnId="{E4CC7A7B-0826-4E04-8E3B-D76EFFB1E37C}">
      <dgm:prSet/>
      <dgm:spPr/>
      <dgm:t>
        <a:bodyPr/>
        <a:lstStyle/>
        <a:p>
          <a:endParaRPr lang="en-US"/>
        </a:p>
      </dgm:t>
    </dgm:pt>
    <dgm:pt modelId="{CD78BB4E-9603-419D-AE3C-BC10EA654B92}" type="sibTrans" cxnId="{E4CC7A7B-0826-4E04-8E3B-D76EFFB1E37C}">
      <dgm:prSet/>
      <dgm:spPr/>
      <dgm:t>
        <a:bodyPr/>
        <a:lstStyle/>
        <a:p>
          <a:endParaRPr lang="en-US"/>
        </a:p>
      </dgm:t>
    </dgm:pt>
    <dgm:pt modelId="{8F376549-74CC-4963-8A46-FEFFEC413DFE}">
      <dgm:prSet/>
      <dgm:spPr/>
      <dgm:t>
        <a:bodyPr/>
        <a:lstStyle/>
        <a:p>
          <a:r>
            <a:rPr lang="en-US"/>
            <a:t>Understanding Of Data</a:t>
          </a:r>
        </a:p>
      </dgm:t>
    </dgm:pt>
    <dgm:pt modelId="{13ECB5C7-EEBA-453C-BBCB-5F0774EDEF9B}" type="parTrans" cxnId="{EFB4589D-A2ED-46BD-91E9-23F0DAFDCB7B}">
      <dgm:prSet/>
      <dgm:spPr/>
      <dgm:t>
        <a:bodyPr/>
        <a:lstStyle/>
        <a:p>
          <a:endParaRPr lang="en-US"/>
        </a:p>
      </dgm:t>
    </dgm:pt>
    <dgm:pt modelId="{E316AD06-B12D-46A6-981E-256EFD587A76}" type="sibTrans" cxnId="{EFB4589D-A2ED-46BD-91E9-23F0DAFDCB7B}">
      <dgm:prSet/>
      <dgm:spPr/>
      <dgm:t>
        <a:bodyPr/>
        <a:lstStyle/>
        <a:p>
          <a:endParaRPr lang="en-US"/>
        </a:p>
      </dgm:t>
    </dgm:pt>
    <dgm:pt modelId="{9282D6F2-C2FD-4CFC-AE28-32D2642CF45C}">
      <dgm:prSet/>
      <dgm:spPr/>
      <dgm:t>
        <a:bodyPr/>
        <a:lstStyle/>
        <a:p>
          <a:r>
            <a:rPr lang="en-US"/>
            <a:t>Data Connection(Import Data Using Power Query)</a:t>
          </a:r>
        </a:p>
      </dgm:t>
    </dgm:pt>
    <dgm:pt modelId="{5FA5E6A3-E2CB-43F5-A781-9E1891C11084}" type="parTrans" cxnId="{54A75FE5-8132-4A7D-84FC-FB14ADD8CEF3}">
      <dgm:prSet/>
      <dgm:spPr/>
      <dgm:t>
        <a:bodyPr/>
        <a:lstStyle/>
        <a:p>
          <a:endParaRPr lang="en-US"/>
        </a:p>
      </dgm:t>
    </dgm:pt>
    <dgm:pt modelId="{F6DCB57D-0243-4F22-AF67-8B6C929BB784}" type="sibTrans" cxnId="{54A75FE5-8132-4A7D-84FC-FB14ADD8CEF3}">
      <dgm:prSet/>
      <dgm:spPr/>
      <dgm:t>
        <a:bodyPr/>
        <a:lstStyle/>
        <a:p>
          <a:endParaRPr lang="en-US"/>
        </a:p>
      </dgm:t>
    </dgm:pt>
    <dgm:pt modelId="{F8CE38AA-A7C8-4841-A934-38BA82130016}">
      <dgm:prSet/>
      <dgm:spPr/>
      <dgm:t>
        <a:bodyPr/>
        <a:lstStyle/>
        <a:p>
          <a:r>
            <a:rPr lang="en-US"/>
            <a:t>Data Cleaning and Data Quality Check Using Power Query</a:t>
          </a:r>
        </a:p>
      </dgm:t>
    </dgm:pt>
    <dgm:pt modelId="{63DFBBBF-D448-4EC3-85E2-3F4EF0E4D654}" type="parTrans" cxnId="{B12DB428-3CB7-4767-8B77-B6219D7A70E8}">
      <dgm:prSet/>
      <dgm:spPr/>
      <dgm:t>
        <a:bodyPr/>
        <a:lstStyle/>
        <a:p>
          <a:endParaRPr lang="en-US"/>
        </a:p>
      </dgm:t>
    </dgm:pt>
    <dgm:pt modelId="{2DA16D1E-E42C-41EB-B358-F50F7267F799}" type="sibTrans" cxnId="{B12DB428-3CB7-4767-8B77-B6219D7A70E8}">
      <dgm:prSet/>
      <dgm:spPr/>
      <dgm:t>
        <a:bodyPr/>
        <a:lstStyle/>
        <a:p>
          <a:endParaRPr lang="en-US"/>
        </a:p>
      </dgm:t>
    </dgm:pt>
    <dgm:pt modelId="{15EF7F9F-3FB1-4ECC-89A0-7E044D2D0870}">
      <dgm:prSet/>
      <dgm:spPr/>
      <dgm:t>
        <a:bodyPr/>
        <a:lstStyle/>
        <a:p>
          <a:r>
            <a:rPr lang="en-US"/>
            <a:t>Creating Calander Table Using Power Query</a:t>
          </a:r>
        </a:p>
      </dgm:t>
    </dgm:pt>
    <dgm:pt modelId="{97411A4C-74A4-414A-895D-4C1F53AB6CD7}" type="parTrans" cxnId="{5AF34CF1-5CF4-4BDB-8972-7E2925F31DF6}">
      <dgm:prSet/>
      <dgm:spPr/>
      <dgm:t>
        <a:bodyPr/>
        <a:lstStyle/>
        <a:p>
          <a:endParaRPr lang="en-US"/>
        </a:p>
      </dgm:t>
    </dgm:pt>
    <dgm:pt modelId="{4B4529B5-4435-46C6-B96E-BC7C63764554}" type="sibTrans" cxnId="{5AF34CF1-5CF4-4BDB-8972-7E2925F31DF6}">
      <dgm:prSet/>
      <dgm:spPr/>
      <dgm:t>
        <a:bodyPr/>
        <a:lstStyle/>
        <a:p>
          <a:endParaRPr lang="en-US"/>
        </a:p>
      </dgm:t>
    </dgm:pt>
    <dgm:pt modelId="{185301BB-59A4-4D2A-8440-B0A3BEA4497A}">
      <dgm:prSet/>
      <dgm:spPr/>
      <dgm:t>
        <a:bodyPr/>
        <a:lstStyle/>
        <a:p>
          <a:r>
            <a:rPr lang="en-US"/>
            <a:t>Data Modeling-Power Pivot</a:t>
          </a:r>
        </a:p>
      </dgm:t>
    </dgm:pt>
    <dgm:pt modelId="{529C2ADC-D51F-4FCA-BD0B-CD6C37D3F296}" type="parTrans" cxnId="{6DE076BA-E2C0-4B16-BED4-3C2E8C179AEF}">
      <dgm:prSet/>
      <dgm:spPr/>
      <dgm:t>
        <a:bodyPr/>
        <a:lstStyle/>
        <a:p>
          <a:endParaRPr lang="en-US"/>
        </a:p>
      </dgm:t>
    </dgm:pt>
    <dgm:pt modelId="{9EBF33A6-68F8-4EC0-AEDE-42BB70DE24A3}" type="sibTrans" cxnId="{6DE076BA-E2C0-4B16-BED4-3C2E8C179AEF}">
      <dgm:prSet/>
      <dgm:spPr/>
      <dgm:t>
        <a:bodyPr/>
        <a:lstStyle/>
        <a:p>
          <a:endParaRPr lang="en-US"/>
        </a:p>
      </dgm:t>
    </dgm:pt>
    <dgm:pt modelId="{8C37BECF-8F6F-4AD4-85D7-A47020DC5403}">
      <dgm:prSet/>
      <dgm:spPr/>
      <dgm:t>
        <a:bodyPr/>
        <a:lstStyle/>
        <a:p>
          <a:r>
            <a:rPr lang="en-US"/>
            <a:t>Adding Required Columns (DAX Calculation in Power Pivot)</a:t>
          </a:r>
        </a:p>
      </dgm:t>
    </dgm:pt>
    <dgm:pt modelId="{56A87F1C-5BFE-495D-B29F-360AE85D322A}" type="parTrans" cxnId="{28EF4836-7A76-40BC-8EB2-5DDCDEBB1CFB}">
      <dgm:prSet/>
      <dgm:spPr/>
      <dgm:t>
        <a:bodyPr/>
        <a:lstStyle/>
        <a:p>
          <a:endParaRPr lang="en-US"/>
        </a:p>
      </dgm:t>
    </dgm:pt>
    <dgm:pt modelId="{1718548C-7AA9-4ED5-ACC4-0E819A97FB69}" type="sibTrans" cxnId="{28EF4836-7A76-40BC-8EB2-5DDCDEBB1CFB}">
      <dgm:prSet/>
      <dgm:spPr/>
      <dgm:t>
        <a:bodyPr/>
        <a:lstStyle/>
        <a:p>
          <a:endParaRPr lang="en-US"/>
        </a:p>
      </dgm:t>
    </dgm:pt>
    <dgm:pt modelId="{9D437EDA-0396-4655-A234-970BE8FBD227}">
      <dgm:prSet/>
      <dgm:spPr/>
      <dgm:t>
        <a:bodyPr/>
        <a:lstStyle/>
        <a:p>
          <a:r>
            <a:rPr lang="en-US"/>
            <a:t>Creating Pivots and Dashboard Lay Outing</a:t>
          </a:r>
        </a:p>
      </dgm:t>
    </dgm:pt>
    <dgm:pt modelId="{1877266E-FE4B-41B2-9491-912CD5D77321}" type="parTrans" cxnId="{AB1C8AEE-0CE8-4D23-B715-35B58C0401F1}">
      <dgm:prSet/>
      <dgm:spPr/>
      <dgm:t>
        <a:bodyPr/>
        <a:lstStyle/>
        <a:p>
          <a:endParaRPr lang="en-US"/>
        </a:p>
      </dgm:t>
    </dgm:pt>
    <dgm:pt modelId="{2724164F-24EF-43F2-9A3D-9A3A1A2854C3}" type="sibTrans" cxnId="{AB1C8AEE-0CE8-4D23-B715-35B58C0401F1}">
      <dgm:prSet/>
      <dgm:spPr/>
      <dgm:t>
        <a:bodyPr/>
        <a:lstStyle/>
        <a:p>
          <a:endParaRPr lang="en-US"/>
        </a:p>
      </dgm:t>
    </dgm:pt>
    <dgm:pt modelId="{219038A4-A560-4064-8737-0BEDB68BB8C0}">
      <dgm:prSet/>
      <dgm:spPr/>
      <dgm:t>
        <a:bodyPr/>
        <a:lstStyle/>
        <a:p>
          <a:r>
            <a:rPr lang="en-US"/>
            <a:t>Charts Development and Formatting</a:t>
          </a:r>
        </a:p>
      </dgm:t>
    </dgm:pt>
    <dgm:pt modelId="{AF98FA09-6169-4159-B36F-824B72490F4F}" type="parTrans" cxnId="{DE07A9D1-0E70-43B6-A3F3-55813A4AF15B}">
      <dgm:prSet/>
      <dgm:spPr/>
      <dgm:t>
        <a:bodyPr/>
        <a:lstStyle/>
        <a:p>
          <a:endParaRPr lang="en-US"/>
        </a:p>
      </dgm:t>
    </dgm:pt>
    <dgm:pt modelId="{15F61732-D819-441B-ADA8-F9C655F3DB90}" type="sibTrans" cxnId="{DE07A9D1-0E70-43B6-A3F3-55813A4AF15B}">
      <dgm:prSet/>
      <dgm:spPr/>
      <dgm:t>
        <a:bodyPr/>
        <a:lstStyle/>
        <a:p>
          <a:endParaRPr lang="en-US"/>
        </a:p>
      </dgm:t>
    </dgm:pt>
    <dgm:pt modelId="{32C886F7-330B-44D8-AB86-825036F0A5E9}">
      <dgm:prSet/>
      <dgm:spPr/>
      <dgm:t>
        <a:bodyPr/>
        <a:lstStyle/>
        <a:p>
          <a:r>
            <a:rPr lang="en-US"/>
            <a:t>Dashboard/Report Development</a:t>
          </a:r>
        </a:p>
      </dgm:t>
    </dgm:pt>
    <dgm:pt modelId="{8046E687-B683-4923-A178-132B0B8E789C}" type="parTrans" cxnId="{63C1C345-4AB1-4B58-9433-66F7B4AE7FFC}">
      <dgm:prSet/>
      <dgm:spPr/>
      <dgm:t>
        <a:bodyPr/>
        <a:lstStyle/>
        <a:p>
          <a:endParaRPr lang="en-US"/>
        </a:p>
      </dgm:t>
    </dgm:pt>
    <dgm:pt modelId="{8FE29498-D4ED-424B-95FC-060E7F0BD755}" type="sibTrans" cxnId="{63C1C345-4AB1-4B58-9433-66F7B4AE7FFC}">
      <dgm:prSet/>
      <dgm:spPr/>
      <dgm:t>
        <a:bodyPr/>
        <a:lstStyle/>
        <a:p>
          <a:endParaRPr lang="en-US"/>
        </a:p>
      </dgm:t>
    </dgm:pt>
    <dgm:pt modelId="{74F4B75B-6405-42FC-8E6C-134FBDCF9B66}">
      <dgm:prSet/>
      <dgm:spPr/>
      <dgm:t>
        <a:bodyPr/>
        <a:lstStyle/>
        <a:p>
          <a:r>
            <a:rPr lang="en-US"/>
            <a:t>Insights Generation</a:t>
          </a:r>
        </a:p>
      </dgm:t>
    </dgm:pt>
    <dgm:pt modelId="{02CA07FE-F126-4FBA-B19F-FE88947A82A6}" type="parTrans" cxnId="{4AD722AB-5282-49CE-AA63-2D8153E40226}">
      <dgm:prSet/>
      <dgm:spPr/>
      <dgm:t>
        <a:bodyPr/>
        <a:lstStyle/>
        <a:p>
          <a:endParaRPr lang="en-US"/>
        </a:p>
      </dgm:t>
    </dgm:pt>
    <dgm:pt modelId="{39212AA0-E0F5-4A57-AA4F-8239CC75FF98}" type="sibTrans" cxnId="{4AD722AB-5282-49CE-AA63-2D8153E40226}">
      <dgm:prSet/>
      <dgm:spPr/>
      <dgm:t>
        <a:bodyPr/>
        <a:lstStyle/>
        <a:p>
          <a:endParaRPr lang="en-US"/>
        </a:p>
      </dgm:t>
    </dgm:pt>
    <dgm:pt modelId="{5B3FA610-DED5-4A55-8223-D681156536B9}" type="pres">
      <dgm:prSet presAssocID="{9DE9D109-BD59-426A-A491-980EBC8CEC21}" presName="Name0" presStyleCnt="0">
        <dgm:presLayoutVars>
          <dgm:dir/>
          <dgm:resizeHandles val="exact"/>
        </dgm:presLayoutVars>
      </dgm:prSet>
      <dgm:spPr/>
    </dgm:pt>
    <dgm:pt modelId="{A39588D7-FE61-4475-B1D9-2C67B987CCBB}" type="pres">
      <dgm:prSet presAssocID="{82DF4A8C-C565-4215-99F3-4F5A7BBE6CB7}" presName="node" presStyleLbl="node1" presStyleIdx="0" presStyleCnt="11">
        <dgm:presLayoutVars>
          <dgm:bulletEnabled val="1"/>
        </dgm:presLayoutVars>
      </dgm:prSet>
      <dgm:spPr/>
    </dgm:pt>
    <dgm:pt modelId="{FB690F63-AA88-4022-B92C-C06C868C34B2}" type="pres">
      <dgm:prSet presAssocID="{CD78BB4E-9603-419D-AE3C-BC10EA654B92}" presName="sibTrans" presStyleLbl="sibTrans1D1" presStyleIdx="0" presStyleCnt="10"/>
      <dgm:spPr/>
    </dgm:pt>
    <dgm:pt modelId="{61CED127-E094-4AAB-9EB7-B440593B4E39}" type="pres">
      <dgm:prSet presAssocID="{CD78BB4E-9603-419D-AE3C-BC10EA654B92}" presName="connectorText" presStyleLbl="sibTrans1D1" presStyleIdx="0" presStyleCnt="10"/>
      <dgm:spPr/>
    </dgm:pt>
    <dgm:pt modelId="{59F5CE16-FADD-4E35-AD0E-338D2E8121F8}" type="pres">
      <dgm:prSet presAssocID="{8F376549-74CC-4963-8A46-FEFFEC413DFE}" presName="node" presStyleLbl="node1" presStyleIdx="1" presStyleCnt="11">
        <dgm:presLayoutVars>
          <dgm:bulletEnabled val="1"/>
        </dgm:presLayoutVars>
      </dgm:prSet>
      <dgm:spPr/>
    </dgm:pt>
    <dgm:pt modelId="{C5376E29-9EB9-4F53-BE5D-C6A5005197E5}" type="pres">
      <dgm:prSet presAssocID="{E316AD06-B12D-46A6-981E-256EFD587A76}" presName="sibTrans" presStyleLbl="sibTrans1D1" presStyleIdx="1" presStyleCnt="10"/>
      <dgm:spPr/>
    </dgm:pt>
    <dgm:pt modelId="{522811D5-42BE-4488-83A5-8045561EC3CD}" type="pres">
      <dgm:prSet presAssocID="{E316AD06-B12D-46A6-981E-256EFD587A76}" presName="connectorText" presStyleLbl="sibTrans1D1" presStyleIdx="1" presStyleCnt="10"/>
      <dgm:spPr/>
    </dgm:pt>
    <dgm:pt modelId="{817A13FE-E530-4DC8-81A7-D4F7CDEB6C18}" type="pres">
      <dgm:prSet presAssocID="{9282D6F2-C2FD-4CFC-AE28-32D2642CF45C}" presName="node" presStyleLbl="node1" presStyleIdx="2" presStyleCnt="11">
        <dgm:presLayoutVars>
          <dgm:bulletEnabled val="1"/>
        </dgm:presLayoutVars>
      </dgm:prSet>
      <dgm:spPr/>
    </dgm:pt>
    <dgm:pt modelId="{73106C87-761B-4245-9F55-25BCE5BAC2AD}" type="pres">
      <dgm:prSet presAssocID="{F6DCB57D-0243-4F22-AF67-8B6C929BB784}" presName="sibTrans" presStyleLbl="sibTrans1D1" presStyleIdx="2" presStyleCnt="10"/>
      <dgm:spPr/>
    </dgm:pt>
    <dgm:pt modelId="{6600C035-C0DC-4A03-9F1A-D534A5D66FA4}" type="pres">
      <dgm:prSet presAssocID="{F6DCB57D-0243-4F22-AF67-8B6C929BB784}" presName="connectorText" presStyleLbl="sibTrans1D1" presStyleIdx="2" presStyleCnt="10"/>
      <dgm:spPr/>
    </dgm:pt>
    <dgm:pt modelId="{0FBBCF96-0177-4C42-B048-7E6C371DEEF9}" type="pres">
      <dgm:prSet presAssocID="{F8CE38AA-A7C8-4841-A934-38BA82130016}" presName="node" presStyleLbl="node1" presStyleIdx="3" presStyleCnt="11">
        <dgm:presLayoutVars>
          <dgm:bulletEnabled val="1"/>
        </dgm:presLayoutVars>
      </dgm:prSet>
      <dgm:spPr/>
    </dgm:pt>
    <dgm:pt modelId="{AFF1C4A9-9857-4334-9234-5F3B6648D86B}" type="pres">
      <dgm:prSet presAssocID="{2DA16D1E-E42C-41EB-B358-F50F7267F799}" presName="sibTrans" presStyleLbl="sibTrans1D1" presStyleIdx="3" presStyleCnt="10"/>
      <dgm:spPr/>
    </dgm:pt>
    <dgm:pt modelId="{B9605B60-F634-4932-A5F5-3995F94FC687}" type="pres">
      <dgm:prSet presAssocID="{2DA16D1E-E42C-41EB-B358-F50F7267F799}" presName="connectorText" presStyleLbl="sibTrans1D1" presStyleIdx="3" presStyleCnt="10"/>
      <dgm:spPr/>
    </dgm:pt>
    <dgm:pt modelId="{5EB888B7-D9F1-41A2-AE47-9908F52C9328}" type="pres">
      <dgm:prSet presAssocID="{15EF7F9F-3FB1-4ECC-89A0-7E044D2D0870}" presName="node" presStyleLbl="node1" presStyleIdx="4" presStyleCnt="11">
        <dgm:presLayoutVars>
          <dgm:bulletEnabled val="1"/>
        </dgm:presLayoutVars>
      </dgm:prSet>
      <dgm:spPr/>
    </dgm:pt>
    <dgm:pt modelId="{5E62C010-6618-4E9C-AD41-27216CE4C549}" type="pres">
      <dgm:prSet presAssocID="{4B4529B5-4435-46C6-B96E-BC7C63764554}" presName="sibTrans" presStyleLbl="sibTrans1D1" presStyleIdx="4" presStyleCnt="10"/>
      <dgm:spPr/>
    </dgm:pt>
    <dgm:pt modelId="{C2DB85CA-C5C4-4094-BBA5-BAD03429983F}" type="pres">
      <dgm:prSet presAssocID="{4B4529B5-4435-46C6-B96E-BC7C63764554}" presName="connectorText" presStyleLbl="sibTrans1D1" presStyleIdx="4" presStyleCnt="10"/>
      <dgm:spPr/>
    </dgm:pt>
    <dgm:pt modelId="{018CF3AA-7967-4191-9411-496028C2401F}" type="pres">
      <dgm:prSet presAssocID="{185301BB-59A4-4D2A-8440-B0A3BEA4497A}" presName="node" presStyleLbl="node1" presStyleIdx="5" presStyleCnt="11">
        <dgm:presLayoutVars>
          <dgm:bulletEnabled val="1"/>
        </dgm:presLayoutVars>
      </dgm:prSet>
      <dgm:spPr/>
    </dgm:pt>
    <dgm:pt modelId="{B7B12273-6479-4F55-9A34-2C887E1E1DB5}" type="pres">
      <dgm:prSet presAssocID="{9EBF33A6-68F8-4EC0-AEDE-42BB70DE24A3}" presName="sibTrans" presStyleLbl="sibTrans1D1" presStyleIdx="5" presStyleCnt="10"/>
      <dgm:spPr/>
    </dgm:pt>
    <dgm:pt modelId="{AFC39945-A4FE-4AFB-938C-03C8E68BFF9C}" type="pres">
      <dgm:prSet presAssocID="{9EBF33A6-68F8-4EC0-AEDE-42BB70DE24A3}" presName="connectorText" presStyleLbl="sibTrans1D1" presStyleIdx="5" presStyleCnt="10"/>
      <dgm:spPr/>
    </dgm:pt>
    <dgm:pt modelId="{B977269A-F75D-4B61-B913-68DBA78352C3}" type="pres">
      <dgm:prSet presAssocID="{8C37BECF-8F6F-4AD4-85D7-A47020DC5403}" presName="node" presStyleLbl="node1" presStyleIdx="6" presStyleCnt="11">
        <dgm:presLayoutVars>
          <dgm:bulletEnabled val="1"/>
        </dgm:presLayoutVars>
      </dgm:prSet>
      <dgm:spPr/>
    </dgm:pt>
    <dgm:pt modelId="{543CAD12-3864-4201-9717-4F11C52A97F1}" type="pres">
      <dgm:prSet presAssocID="{1718548C-7AA9-4ED5-ACC4-0E819A97FB69}" presName="sibTrans" presStyleLbl="sibTrans1D1" presStyleIdx="6" presStyleCnt="10"/>
      <dgm:spPr/>
    </dgm:pt>
    <dgm:pt modelId="{BC13A4C7-233A-4A7D-A4CA-811D21DB9A9E}" type="pres">
      <dgm:prSet presAssocID="{1718548C-7AA9-4ED5-ACC4-0E819A97FB69}" presName="connectorText" presStyleLbl="sibTrans1D1" presStyleIdx="6" presStyleCnt="10"/>
      <dgm:spPr/>
    </dgm:pt>
    <dgm:pt modelId="{0E2DC019-47C7-44E8-8DF2-8E1E45C0FD28}" type="pres">
      <dgm:prSet presAssocID="{9D437EDA-0396-4655-A234-970BE8FBD227}" presName="node" presStyleLbl="node1" presStyleIdx="7" presStyleCnt="11">
        <dgm:presLayoutVars>
          <dgm:bulletEnabled val="1"/>
        </dgm:presLayoutVars>
      </dgm:prSet>
      <dgm:spPr/>
    </dgm:pt>
    <dgm:pt modelId="{B04D4A28-02DB-4824-84CD-6D2FA9096D0F}" type="pres">
      <dgm:prSet presAssocID="{2724164F-24EF-43F2-9A3D-9A3A1A2854C3}" presName="sibTrans" presStyleLbl="sibTrans1D1" presStyleIdx="7" presStyleCnt="10"/>
      <dgm:spPr/>
    </dgm:pt>
    <dgm:pt modelId="{5B655FEC-768C-4664-944A-46AAFCDE1ED4}" type="pres">
      <dgm:prSet presAssocID="{2724164F-24EF-43F2-9A3D-9A3A1A2854C3}" presName="connectorText" presStyleLbl="sibTrans1D1" presStyleIdx="7" presStyleCnt="10"/>
      <dgm:spPr/>
    </dgm:pt>
    <dgm:pt modelId="{B08FC4DC-1D6C-46EC-AE37-9010123AFEE9}" type="pres">
      <dgm:prSet presAssocID="{219038A4-A560-4064-8737-0BEDB68BB8C0}" presName="node" presStyleLbl="node1" presStyleIdx="8" presStyleCnt="11">
        <dgm:presLayoutVars>
          <dgm:bulletEnabled val="1"/>
        </dgm:presLayoutVars>
      </dgm:prSet>
      <dgm:spPr/>
    </dgm:pt>
    <dgm:pt modelId="{B4724295-B7C6-4EDB-8967-478491138216}" type="pres">
      <dgm:prSet presAssocID="{15F61732-D819-441B-ADA8-F9C655F3DB90}" presName="sibTrans" presStyleLbl="sibTrans1D1" presStyleIdx="8" presStyleCnt="10"/>
      <dgm:spPr/>
    </dgm:pt>
    <dgm:pt modelId="{6C6760E9-5BBF-4EE0-A077-197E5327F402}" type="pres">
      <dgm:prSet presAssocID="{15F61732-D819-441B-ADA8-F9C655F3DB90}" presName="connectorText" presStyleLbl="sibTrans1D1" presStyleIdx="8" presStyleCnt="10"/>
      <dgm:spPr/>
    </dgm:pt>
    <dgm:pt modelId="{CC3F3DFD-6C52-424A-8D35-D6719FB345E4}" type="pres">
      <dgm:prSet presAssocID="{32C886F7-330B-44D8-AB86-825036F0A5E9}" presName="node" presStyleLbl="node1" presStyleIdx="9" presStyleCnt="11">
        <dgm:presLayoutVars>
          <dgm:bulletEnabled val="1"/>
        </dgm:presLayoutVars>
      </dgm:prSet>
      <dgm:spPr/>
    </dgm:pt>
    <dgm:pt modelId="{DED8B508-1543-4686-BA07-5C45EF947599}" type="pres">
      <dgm:prSet presAssocID="{8FE29498-D4ED-424B-95FC-060E7F0BD755}" presName="sibTrans" presStyleLbl="sibTrans1D1" presStyleIdx="9" presStyleCnt="10"/>
      <dgm:spPr/>
    </dgm:pt>
    <dgm:pt modelId="{222B9543-F096-4B9A-9292-36B8C30B9941}" type="pres">
      <dgm:prSet presAssocID="{8FE29498-D4ED-424B-95FC-060E7F0BD755}" presName="connectorText" presStyleLbl="sibTrans1D1" presStyleIdx="9" presStyleCnt="10"/>
      <dgm:spPr/>
    </dgm:pt>
    <dgm:pt modelId="{8BCDFA95-1101-40CA-9AA8-FB854F029605}" type="pres">
      <dgm:prSet presAssocID="{74F4B75B-6405-42FC-8E6C-134FBDCF9B66}" presName="node" presStyleLbl="node1" presStyleIdx="10" presStyleCnt="11">
        <dgm:presLayoutVars>
          <dgm:bulletEnabled val="1"/>
        </dgm:presLayoutVars>
      </dgm:prSet>
      <dgm:spPr/>
    </dgm:pt>
  </dgm:ptLst>
  <dgm:cxnLst>
    <dgm:cxn modelId="{053D4F16-C1C2-45AF-BF96-0F16419FEE27}" type="presOf" srcId="{9EBF33A6-68F8-4EC0-AEDE-42BB70DE24A3}" destId="{AFC39945-A4FE-4AFB-938C-03C8E68BFF9C}" srcOrd="1" destOrd="0" presId="urn:microsoft.com/office/officeart/2016/7/layout/RepeatingBendingProcessNew"/>
    <dgm:cxn modelId="{90471D17-561B-4B63-827F-66D6087501D5}" type="presOf" srcId="{2DA16D1E-E42C-41EB-B358-F50F7267F799}" destId="{B9605B60-F634-4932-A5F5-3995F94FC687}" srcOrd="1" destOrd="0" presId="urn:microsoft.com/office/officeart/2016/7/layout/RepeatingBendingProcessNew"/>
    <dgm:cxn modelId="{4114DD18-BFD9-447F-AB77-8CDE3906117B}" type="presOf" srcId="{185301BB-59A4-4D2A-8440-B0A3BEA4497A}" destId="{018CF3AA-7967-4191-9411-496028C2401F}" srcOrd="0" destOrd="0" presId="urn:microsoft.com/office/officeart/2016/7/layout/RepeatingBendingProcessNew"/>
    <dgm:cxn modelId="{31075B19-F09A-4023-8D81-BE2D4C219A1C}" type="presOf" srcId="{9282D6F2-C2FD-4CFC-AE28-32D2642CF45C}" destId="{817A13FE-E530-4DC8-81A7-D4F7CDEB6C18}" srcOrd="0" destOrd="0" presId="urn:microsoft.com/office/officeart/2016/7/layout/RepeatingBendingProcessNew"/>
    <dgm:cxn modelId="{A0C7171D-D329-48BA-A925-4A68DB781FC7}" type="presOf" srcId="{1718548C-7AA9-4ED5-ACC4-0E819A97FB69}" destId="{BC13A4C7-233A-4A7D-A4CA-811D21DB9A9E}" srcOrd="1" destOrd="0" presId="urn:microsoft.com/office/officeart/2016/7/layout/RepeatingBendingProcessNew"/>
    <dgm:cxn modelId="{0C934C1F-151D-4336-81DF-0F56E2695BD0}" type="presOf" srcId="{8FE29498-D4ED-424B-95FC-060E7F0BD755}" destId="{DED8B508-1543-4686-BA07-5C45EF947599}" srcOrd="0" destOrd="0" presId="urn:microsoft.com/office/officeart/2016/7/layout/RepeatingBendingProcessNew"/>
    <dgm:cxn modelId="{B12DB428-3CB7-4767-8B77-B6219D7A70E8}" srcId="{9DE9D109-BD59-426A-A491-980EBC8CEC21}" destId="{F8CE38AA-A7C8-4841-A934-38BA82130016}" srcOrd="3" destOrd="0" parTransId="{63DFBBBF-D448-4EC3-85E2-3F4EF0E4D654}" sibTransId="{2DA16D1E-E42C-41EB-B358-F50F7267F799}"/>
    <dgm:cxn modelId="{9C74F929-84CE-47A3-A076-49BABEE7C0D0}" type="presOf" srcId="{15F61732-D819-441B-ADA8-F9C655F3DB90}" destId="{6C6760E9-5BBF-4EE0-A077-197E5327F402}" srcOrd="1" destOrd="0" presId="urn:microsoft.com/office/officeart/2016/7/layout/RepeatingBendingProcessNew"/>
    <dgm:cxn modelId="{F13AB42E-F23A-4E77-ACD8-D03BDBCB6401}" type="presOf" srcId="{F6DCB57D-0243-4F22-AF67-8B6C929BB784}" destId="{73106C87-761B-4245-9F55-25BCE5BAC2AD}" srcOrd="0" destOrd="0" presId="urn:microsoft.com/office/officeart/2016/7/layout/RepeatingBendingProcessNew"/>
    <dgm:cxn modelId="{80EF7C35-E197-4678-83CF-730C088ED4EC}" type="presOf" srcId="{8C37BECF-8F6F-4AD4-85D7-A47020DC5403}" destId="{B977269A-F75D-4B61-B913-68DBA78352C3}" srcOrd="0" destOrd="0" presId="urn:microsoft.com/office/officeart/2016/7/layout/RepeatingBendingProcessNew"/>
    <dgm:cxn modelId="{28EF4836-7A76-40BC-8EB2-5DDCDEBB1CFB}" srcId="{9DE9D109-BD59-426A-A491-980EBC8CEC21}" destId="{8C37BECF-8F6F-4AD4-85D7-A47020DC5403}" srcOrd="6" destOrd="0" parTransId="{56A87F1C-5BFE-495D-B29F-360AE85D322A}" sibTransId="{1718548C-7AA9-4ED5-ACC4-0E819A97FB69}"/>
    <dgm:cxn modelId="{51C86841-3DF5-4953-A46C-3F4DCBD1B997}" type="presOf" srcId="{E316AD06-B12D-46A6-981E-256EFD587A76}" destId="{C5376E29-9EB9-4F53-BE5D-C6A5005197E5}" srcOrd="0" destOrd="0" presId="urn:microsoft.com/office/officeart/2016/7/layout/RepeatingBendingProcessNew"/>
    <dgm:cxn modelId="{9AAFE962-0616-4BD3-9A19-3DDA5A556BA4}" type="presOf" srcId="{219038A4-A560-4064-8737-0BEDB68BB8C0}" destId="{B08FC4DC-1D6C-46EC-AE37-9010123AFEE9}" srcOrd="0" destOrd="0" presId="urn:microsoft.com/office/officeart/2016/7/layout/RepeatingBendingProcessNew"/>
    <dgm:cxn modelId="{63C1C345-4AB1-4B58-9433-66F7B4AE7FFC}" srcId="{9DE9D109-BD59-426A-A491-980EBC8CEC21}" destId="{32C886F7-330B-44D8-AB86-825036F0A5E9}" srcOrd="9" destOrd="0" parTransId="{8046E687-B683-4923-A178-132B0B8E789C}" sibTransId="{8FE29498-D4ED-424B-95FC-060E7F0BD755}"/>
    <dgm:cxn modelId="{FAB3B870-6B8C-4AF8-B2E0-C640FCEE1104}" type="presOf" srcId="{F6DCB57D-0243-4F22-AF67-8B6C929BB784}" destId="{6600C035-C0DC-4A03-9F1A-D534A5D66FA4}" srcOrd="1" destOrd="0" presId="urn:microsoft.com/office/officeart/2016/7/layout/RepeatingBendingProcessNew"/>
    <dgm:cxn modelId="{14230E73-E28A-40EA-A478-A8FD36606A00}" type="presOf" srcId="{2724164F-24EF-43F2-9A3D-9A3A1A2854C3}" destId="{5B655FEC-768C-4664-944A-46AAFCDE1ED4}" srcOrd="1" destOrd="0" presId="urn:microsoft.com/office/officeart/2016/7/layout/RepeatingBendingProcessNew"/>
    <dgm:cxn modelId="{E4C20E53-475D-4B51-937B-A17794087EAF}" type="presOf" srcId="{32C886F7-330B-44D8-AB86-825036F0A5E9}" destId="{CC3F3DFD-6C52-424A-8D35-D6719FB345E4}" srcOrd="0" destOrd="0" presId="urn:microsoft.com/office/officeart/2016/7/layout/RepeatingBendingProcessNew"/>
    <dgm:cxn modelId="{88894D78-EE03-4ACF-887C-908606D37DD4}" type="presOf" srcId="{8FE29498-D4ED-424B-95FC-060E7F0BD755}" destId="{222B9543-F096-4B9A-9292-36B8C30B9941}" srcOrd="1" destOrd="0" presId="urn:microsoft.com/office/officeart/2016/7/layout/RepeatingBendingProcessNew"/>
    <dgm:cxn modelId="{E4CC7A7B-0826-4E04-8E3B-D76EFFB1E37C}" srcId="{9DE9D109-BD59-426A-A491-980EBC8CEC21}" destId="{82DF4A8C-C565-4215-99F3-4F5A7BBE6CB7}" srcOrd="0" destOrd="0" parTransId="{1E7CEA2B-49FC-40F6-BD1E-A53607A64594}" sibTransId="{CD78BB4E-9603-419D-AE3C-BC10EA654B92}"/>
    <dgm:cxn modelId="{0424E57E-140A-47F1-BEB2-CAFA638EC853}" type="presOf" srcId="{2DA16D1E-E42C-41EB-B358-F50F7267F799}" destId="{AFF1C4A9-9857-4334-9234-5F3B6648D86B}" srcOrd="0" destOrd="0" presId="urn:microsoft.com/office/officeart/2016/7/layout/RepeatingBendingProcessNew"/>
    <dgm:cxn modelId="{BDF98F7F-9079-43CD-9DAC-E4502BC4E2AE}" type="presOf" srcId="{9D437EDA-0396-4655-A234-970BE8FBD227}" destId="{0E2DC019-47C7-44E8-8DF2-8E1E45C0FD28}" srcOrd="0" destOrd="0" presId="urn:microsoft.com/office/officeart/2016/7/layout/RepeatingBendingProcessNew"/>
    <dgm:cxn modelId="{A110F282-A724-4D9D-9ED8-2305FC068962}" type="presOf" srcId="{15EF7F9F-3FB1-4ECC-89A0-7E044D2D0870}" destId="{5EB888B7-D9F1-41A2-AE47-9908F52C9328}" srcOrd="0" destOrd="0" presId="urn:microsoft.com/office/officeart/2016/7/layout/RepeatingBendingProcessNew"/>
    <dgm:cxn modelId="{8193D588-7ABD-4A00-A4F3-F28C644D2FAA}" type="presOf" srcId="{4B4529B5-4435-46C6-B96E-BC7C63764554}" destId="{5E62C010-6618-4E9C-AD41-27216CE4C549}" srcOrd="0" destOrd="0" presId="urn:microsoft.com/office/officeart/2016/7/layout/RepeatingBendingProcessNew"/>
    <dgm:cxn modelId="{BBEF6A90-A017-4073-A6D3-F6747835A9BD}" type="presOf" srcId="{74F4B75B-6405-42FC-8E6C-134FBDCF9B66}" destId="{8BCDFA95-1101-40CA-9AA8-FB854F029605}" srcOrd="0" destOrd="0" presId="urn:microsoft.com/office/officeart/2016/7/layout/RepeatingBendingProcessNew"/>
    <dgm:cxn modelId="{9262F693-5DC2-4267-BA93-54174D2772E1}" type="presOf" srcId="{CD78BB4E-9603-419D-AE3C-BC10EA654B92}" destId="{61CED127-E094-4AAB-9EB7-B440593B4E39}" srcOrd="1" destOrd="0" presId="urn:microsoft.com/office/officeart/2016/7/layout/RepeatingBendingProcessNew"/>
    <dgm:cxn modelId="{8E96029B-2F88-4063-A8E9-29F7790F70A3}" type="presOf" srcId="{2724164F-24EF-43F2-9A3D-9A3A1A2854C3}" destId="{B04D4A28-02DB-4824-84CD-6D2FA9096D0F}" srcOrd="0" destOrd="0" presId="urn:microsoft.com/office/officeart/2016/7/layout/RepeatingBendingProcessNew"/>
    <dgm:cxn modelId="{EFB4589D-A2ED-46BD-91E9-23F0DAFDCB7B}" srcId="{9DE9D109-BD59-426A-A491-980EBC8CEC21}" destId="{8F376549-74CC-4963-8A46-FEFFEC413DFE}" srcOrd="1" destOrd="0" parTransId="{13ECB5C7-EEBA-453C-BBCB-5F0774EDEF9B}" sibTransId="{E316AD06-B12D-46A6-981E-256EFD587A76}"/>
    <dgm:cxn modelId="{55CEB1A3-D1DD-4AC1-9CC4-465B190284AC}" type="presOf" srcId="{4B4529B5-4435-46C6-B96E-BC7C63764554}" destId="{C2DB85CA-C5C4-4094-BBA5-BAD03429983F}" srcOrd="1" destOrd="0" presId="urn:microsoft.com/office/officeart/2016/7/layout/RepeatingBendingProcessNew"/>
    <dgm:cxn modelId="{CED87DA5-EA7B-4870-AEF8-D46450E8F628}" type="presOf" srcId="{1718548C-7AA9-4ED5-ACC4-0E819A97FB69}" destId="{543CAD12-3864-4201-9717-4F11C52A97F1}" srcOrd="0" destOrd="0" presId="urn:microsoft.com/office/officeart/2016/7/layout/RepeatingBendingProcessNew"/>
    <dgm:cxn modelId="{4AD722AB-5282-49CE-AA63-2D8153E40226}" srcId="{9DE9D109-BD59-426A-A491-980EBC8CEC21}" destId="{74F4B75B-6405-42FC-8E6C-134FBDCF9B66}" srcOrd="10" destOrd="0" parTransId="{02CA07FE-F126-4FBA-B19F-FE88947A82A6}" sibTransId="{39212AA0-E0F5-4A57-AA4F-8239CC75FF98}"/>
    <dgm:cxn modelId="{831813AD-02EE-4A97-93E9-5DDB5E9BEAD4}" type="presOf" srcId="{8F376549-74CC-4963-8A46-FEFFEC413DFE}" destId="{59F5CE16-FADD-4E35-AD0E-338D2E8121F8}" srcOrd="0" destOrd="0" presId="urn:microsoft.com/office/officeart/2016/7/layout/RepeatingBendingProcessNew"/>
    <dgm:cxn modelId="{6DE076BA-E2C0-4B16-BED4-3C2E8C179AEF}" srcId="{9DE9D109-BD59-426A-A491-980EBC8CEC21}" destId="{185301BB-59A4-4D2A-8440-B0A3BEA4497A}" srcOrd="5" destOrd="0" parTransId="{529C2ADC-D51F-4FCA-BD0B-CD6C37D3F296}" sibTransId="{9EBF33A6-68F8-4EC0-AEDE-42BB70DE24A3}"/>
    <dgm:cxn modelId="{3C816ECF-4B9E-433D-82F8-FD4F1EACB7A5}" type="presOf" srcId="{E316AD06-B12D-46A6-981E-256EFD587A76}" destId="{522811D5-42BE-4488-83A5-8045561EC3CD}" srcOrd="1" destOrd="0" presId="urn:microsoft.com/office/officeart/2016/7/layout/RepeatingBendingProcessNew"/>
    <dgm:cxn modelId="{DE07A9D1-0E70-43B6-A3F3-55813A4AF15B}" srcId="{9DE9D109-BD59-426A-A491-980EBC8CEC21}" destId="{219038A4-A560-4064-8737-0BEDB68BB8C0}" srcOrd="8" destOrd="0" parTransId="{AF98FA09-6169-4159-B36F-824B72490F4F}" sibTransId="{15F61732-D819-441B-ADA8-F9C655F3DB90}"/>
    <dgm:cxn modelId="{38B8CDD2-521C-456A-8DAC-5A89AB5A494E}" type="presOf" srcId="{15F61732-D819-441B-ADA8-F9C655F3DB90}" destId="{B4724295-B7C6-4EDB-8967-478491138216}" srcOrd="0" destOrd="0" presId="urn:microsoft.com/office/officeart/2016/7/layout/RepeatingBendingProcessNew"/>
    <dgm:cxn modelId="{2B3DC4D3-6157-40C5-9107-EC4EFA7A09DD}" type="presOf" srcId="{9EBF33A6-68F8-4EC0-AEDE-42BB70DE24A3}" destId="{B7B12273-6479-4F55-9A34-2C887E1E1DB5}" srcOrd="0" destOrd="0" presId="urn:microsoft.com/office/officeart/2016/7/layout/RepeatingBendingProcessNew"/>
    <dgm:cxn modelId="{9D595CD4-DBBA-4677-89B7-BAC5C71EC364}" type="presOf" srcId="{9DE9D109-BD59-426A-A491-980EBC8CEC21}" destId="{5B3FA610-DED5-4A55-8223-D681156536B9}" srcOrd="0" destOrd="0" presId="urn:microsoft.com/office/officeart/2016/7/layout/RepeatingBendingProcessNew"/>
    <dgm:cxn modelId="{69F1CCE2-BD77-46CD-972F-410693458C62}" type="presOf" srcId="{F8CE38AA-A7C8-4841-A934-38BA82130016}" destId="{0FBBCF96-0177-4C42-B048-7E6C371DEEF9}" srcOrd="0" destOrd="0" presId="urn:microsoft.com/office/officeart/2016/7/layout/RepeatingBendingProcessNew"/>
    <dgm:cxn modelId="{54A75FE5-8132-4A7D-84FC-FB14ADD8CEF3}" srcId="{9DE9D109-BD59-426A-A491-980EBC8CEC21}" destId="{9282D6F2-C2FD-4CFC-AE28-32D2642CF45C}" srcOrd="2" destOrd="0" parTransId="{5FA5E6A3-E2CB-43F5-A781-9E1891C11084}" sibTransId="{F6DCB57D-0243-4F22-AF67-8B6C929BB784}"/>
    <dgm:cxn modelId="{AB1C8AEE-0CE8-4D23-B715-35B58C0401F1}" srcId="{9DE9D109-BD59-426A-A491-980EBC8CEC21}" destId="{9D437EDA-0396-4655-A234-970BE8FBD227}" srcOrd="7" destOrd="0" parTransId="{1877266E-FE4B-41B2-9491-912CD5D77321}" sibTransId="{2724164F-24EF-43F2-9A3D-9A3A1A2854C3}"/>
    <dgm:cxn modelId="{5AF34CF1-5CF4-4BDB-8972-7E2925F31DF6}" srcId="{9DE9D109-BD59-426A-A491-980EBC8CEC21}" destId="{15EF7F9F-3FB1-4ECC-89A0-7E044D2D0870}" srcOrd="4" destOrd="0" parTransId="{97411A4C-74A4-414A-895D-4C1F53AB6CD7}" sibTransId="{4B4529B5-4435-46C6-B96E-BC7C63764554}"/>
    <dgm:cxn modelId="{48D3A0F1-D3B5-4F40-B34D-8CB90938BFEE}" type="presOf" srcId="{82DF4A8C-C565-4215-99F3-4F5A7BBE6CB7}" destId="{A39588D7-FE61-4475-B1D9-2C67B987CCBB}" srcOrd="0" destOrd="0" presId="urn:microsoft.com/office/officeart/2016/7/layout/RepeatingBendingProcessNew"/>
    <dgm:cxn modelId="{CB0014F5-E7BD-4A89-85AE-30E25947ED13}" type="presOf" srcId="{CD78BB4E-9603-419D-AE3C-BC10EA654B92}" destId="{FB690F63-AA88-4022-B92C-C06C868C34B2}" srcOrd="0" destOrd="0" presId="urn:microsoft.com/office/officeart/2016/7/layout/RepeatingBendingProcessNew"/>
    <dgm:cxn modelId="{669260E1-02FC-40D1-A7FA-00D47250BA67}" type="presParOf" srcId="{5B3FA610-DED5-4A55-8223-D681156536B9}" destId="{A39588D7-FE61-4475-B1D9-2C67B987CCBB}" srcOrd="0" destOrd="0" presId="urn:microsoft.com/office/officeart/2016/7/layout/RepeatingBendingProcessNew"/>
    <dgm:cxn modelId="{839930A9-5D4F-48AC-B363-283BF344366C}" type="presParOf" srcId="{5B3FA610-DED5-4A55-8223-D681156536B9}" destId="{FB690F63-AA88-4022-B92C-C06C868C34B2}" srcOrd="1" destOrd="0" presId="urn:microsoft.com/office/officeart/2016/7/layout/RepeatingBendingProcessNew"/>
    <dgm:cxn modelId="{B2947636-0A36-4B47-B05E-FB8D6DEEE9A9}" type="presParOf" srcId="{FB690F63-AA88-4022-B92C-C06C868C34B2}" destId="{61CED127-E094-4AAB-9EB7-B440593B4E39}" srcOrd="0" destOrd="0" presId="urn:microsoft.com/office/officeart/2016/7/layout/RepeatingBendingProcessNew"/>
    <dgm:cxn modelId="{852E8D7D-BD5D-43AE-92D8-FA9EC5A04097}" type="presParOf" srcId="{5B3FA610-DED5-4A55-8223-D681156536B9}" destId="{59F5CE16-FADD-4E35-AD0E-338D2E8121F8}" srcOrd="2" destOrd="0" presId="urn:microsoft.com/office/officeart/2016/7/layout/RepeatingBendingProcessNew"/>
    <dgm:cxn modelId="{8098BF04-1451-43F7-B77D-F8C9D2647424}" type="presParOf" srcId="{5B3FA610-DED5-4A55-8223-D681156536B9}" destId="{C5376E29-9EB9-4F53-BE5D-C6A5005197E5}" srcOrd="3" destOrd="0" presId="urn:microsoft.com/office/officeart/2016/7/layout/RepeatingBendingProcessNew"/>
    <dgm:cxn modelId="{702DF6FF-8CF9-4323-9057-04A1102902E8}" type="presParOf" srcId="{C5376E29-9EB9-4F53-BE5D-C6A5005197E5}" destId="{522811D5-42BE-4488-83A5-8045561EC3CD}" srcOrd="0" destOrd="0" presId="urn:microsoft.com/office/officeart/2016/7/layout/RepeatingBendingProcessNew"/>
    <dgm:cxn modelId="{80A060D6-7C4B-4E70-A5A0-E8B38D661578}" type="presParOf" srcId="{5B3FA610-DED5-4A55-8223-D681156536B9}" destId="{817A13FE-E530-4DC8-81A7-D4F7CDEB6C18}" srcOrd="4" destOrd="0" presId="urn:microsoft.com/office/officeart/2016/7/layout/RepeatingBendingProcessNew"/>
    <dgm:cxn modelId="{2FB1D364-4BA9-460C-A3AC-E135A65858BC}" type="presParOf" srcId="{5B3FA610-DED5-4A55-8223-D681156536B9}" destId="{73106C87-761B-4245-9F55-25BCE5BAC2AD}" srcOrd="5" destOrd="0" presId="urn:microsoft.com/office/officeart/2016/7/layout/RepeatingBendingProcessNew"/>
    <dgm:cxn modelId="{84179C17-4AB5-4A46-94B7-F6D2C9DACD92}" type="presParOf" srcId="{73106C87-761B-4245-9F55-25BCE5BAC2AD}" destId="{6600C035-C0DC-4A03-9F1A-D534A5D66FA4}" srcOrd="0" destOrd="0" presId="urn:microsoft.com/office/officeart/2016/7/layout/RepeatingBendingProcessNew"/>
    <dgm:cxn modelId="{E73198A7-A88E-4EDC-8892-72536CAEBDC5}" type="presParOf" srcId="{5B3FA610-DED5-4A55-8223-D681156536B9}" destId="{0FBBCF96-0177-4C42-B048-7E6C371DEEF9}" srcOrd="6" destOrd="0" presId="urn:microsoft.com/office/officeart/2016/7/layout/RepeatingBendingProcessNew"/>
    <dgm:cxn modelId="{E6075CEC-276B-4E16-9384-4A4A5965FBF2}" type="presParOf" srcId="{5B3FA610-DED5-4A55-8223-D681156536B9}" destId="{AFF1C4A9-9857-4334-9234-5F3B6648D86B}" srcOrd="7" destOrd="0" presId="urn:microsoft.com/office/officeart/2016/7/layout/RepeatingBendingProcessNew"/>
    <dgm:cxn modelId="{C658FBB3-A5B8-4E8A-B0A8-CB4D8052C1F1}" type="presParOf" srcId="{AFF1C4A9-9857-4334-9234-5F3B6648D86B}" destId="{B9605B60-F634-4932-A5F5-3995F94FC687}" srcOrd="0" destOrd="0" presId="urn:microsoft.com/office/officeart/2016/7/layout/RepeatingBendingProcessNew"/>
    <dgm:cxn modelId="{930C4FA7-C856-464C-A3EA-B1F6488027FE}" type="presParOf" srcId="{5B3FA610-DED5-4A55-8223-D681156536B9}" destId="{5EB888B7-D9F1-41A2-AE47-9908F52C9328}" srcOrd="8" destOrd="0" presId="urn:microsoft.com/office/officeart/2016/7/layout/RepeatingBendingProcessNew"/>
    <dgm:cxn modelId="{81F01A10-DEBC-483E-A877-C3EBE5F49B95}" type="presParOf" srcId="{5B3FA610-DED5-4A55-8223-D681156536B9}" destId="{5E62C010-6618-4E9C-AD41-27216CE4C549}" srcOrd="9" destOrd="0" presId="urn:microsoft.com/office/officeart/2016/7/layout/RepeatingBendingProcessNew"/>
    <dgm:cxn modelId="{BF2C2CDE-3765-4EB9-A130-7EB7CE012C7C}" type="presParOf" srcId="{5E62C010-6618-4E9C-AD41-27216CE4C549}" destId="{C2DB85CA-C5C4-4094-BBA5-BAD03429983F}" srcOrd="0" destOrd="0" presId="urn:microsoft.com/office/officeart/2016/7/layout/RepeatingBendingProcessNew"/>
    <dgm:cxn modelId="{7B659DBB-D921-4CCD-A3BD-6A99910D768A}" type="presParOf" srcId="{5B3FA610-DED5-4A55-8223-D681156536B9}" destId="{018CF3AA-7967-4191-9411-496028C2401F}" srcOrd="10" destOrd="0" presId="urn:microsoft.com/office/officeart/2016/7/layout/RepeatingBendingProcessNew"/>
    <dgm:cxn modelId="{F13CD517-DECA-40E9-B6C2-78914EE5A6E3}" type="presParOf" srcId="{5B3FA610-DED5-4A55-8223-D681156536B9}" destId="{B7B12273-6479-4F55-9A34-2C887E1E1DB5}" srcOrd="11" destOrd="0" presId="urn:microsoft.com/office/officeart/2016/7/layout/RepeatingBendingProcessNew"/>
    <dgm:cxn modelId="{2784CF29-80E9-4E61-A126-D08419680190}" type="presParOf" srcId="{B7B12273-6479-4F55-9A34-2C887E1E1DB5}" destId="{AFC39945-A4FE-4AFB-938C-03C8E68BFF9C}" srcOrd="0" destOrd="0" presId="urn:microsoft.com/office/officeart/2016/7/layout/RepeatingBendingProcessNew"/>
    <dgm:cxn modelId="{EE4FA8A4-E308-4BEA-8367-949D1571F20F}" type="presParOf" srcId="{5B3FA610-DED5-4A55-8223-D681156536B9}" destId="{B977269A-F75D-4B61-B913-68DBA78352C3}" srcOrd="12" destOrd="0" presId="urn:microsoft.com/office/officeart/2016/7/layout/RepeatingBendingProcessNew"/>
    <dgm:cxn modelId="{111A01CA-17F8-4906-8643-72F6CBB19E52}" type="presParOf" srcId="{5B3FA610-DED5-4A55-8223-D681156536B9}" destId="{543CAD12-3864-4201-9717-4F11C52A97F1}" srcOrd="13" destOrd="0" presId="urn:microsoft.com/office/officeart/2016/7/layout/RepeatingBendingProcessNew"/>
    <dgm:cxn modelId="{AD84FB0D-15FC-4C55-BEC1-055A6F7C8F6E}" type="presParOf" srcId="{543CAD12-3864-4201-9717-4F11C52A97F1}" destId="{BC13A4C7-233A-4A7D-A4CA-811D21DB9A9E}" srcOrd="0" destOrd="0" presId="urn:microsoft.com/office/officeart/2016/7/layout/RepeatingBendingProcessNew"/>
    <dgm:cxn modelId="{114143BF-B909-4105-9995-842BDD0580CD}" type="presParOf" srcId="{5B3FA610-DED5-4A55-8223-D681156536B9}" destId="{0E2DC019-47C7-44E8-8DF2-8E1E45C0FD28}" srcOrd="14" destOrd="0" presId="urn:microsoft.com/office/officeart/2016/7/layout/RepeatingBendingProcessNew"/>
    <dgm:cxn modelId="{A9556004-057D-4981-A954-C164A1981699}" type="presParOf" srcId="{5B3FA610-DED5-4A55-8223-D681156536B9}" destId="{B04D4A28-02DB-4824-84CD-6D2FA9096D0F}" srcOrd="15" destOrd="0" presId="urn:microsoft.com/office/officeart/2016/7/layout/RepeatingBendingProcessNew"/>
    <dgm:cxn modelId="{DF471A10-6290-4D1F-BD80-86B02D2A8F59}" type="presParOf" srcId="{B04D4A28-02DB-4824-84CD-6D2FA9096D0F}" destId="{5B655FEC-768C-4664-944A-46AAFCDE1ED4}" srcOrd="0" destOrd="0" presId="urn:microsoft.com/office/officeart/2016/7/layout/RepeatingBendingProcessNew"/>
    <dgm:cxn modelId="{C275D5A4-51F9-484D-8788-C11E878CF10D}" type="presParOf" srcId="{5B3FA610-DED5-4A55-8223-D681156536B9}" destId="{B08FC4DC-1D6C-46EC-AE37-9010123AFEE9}" srcOrd="16" destOrd="0" presId="urn:microsoft.com/office/officeart/2016/7/layout/RepeatingBendingProcessNew"/>
    <dgm:cxn modelId="{12E7EC63-7C7C-4736-AFDE-90D7D4AFA514}" type="presParOf" srcId="{5B3FA610-DED5-4A55-8223-D681156536B9}" destId="{B4724295-B7C6-4EDB-8967-478491138216}" srcOrd="17" destOrd="0" presId="urn:microsoft.com/office/officeart/2016/7/layout/RepeatingBendingProcessNew"/>
    <dgm:cxn modelId="{507B1A5A-BA4B-4CDB-8448-F65D4800BC6A}" type="presParOf" srcId="{B4724295-B7C6-4EDB-8967-478491138216}" destId="{6C6760E9-5BBF-4EE0-A077-197E5327F402}" srcOrd="0" destOrd="0" presId="urn:microsoft.com/office/officeart/2016/7/layout/RepeatingBendingProcessNew"/>
    <dgm:cxn modelId="{6E005622-25F1-47D7-B86C-FB93B7CCF128}" type="presParOf" srcId="{5B3FA610-DED5-4A55-8223-D681156536B9}" destId="{CC3F3DFD-6C52-424A-8D35-D6719FB345E4}" srcOrd="18" destOrd="0" presId="urn:microsoft.com/office/officeart/2016/7/layout/RepeatingBendingProcessNew"/>
    <dgm:cxn modelId="{791813DC-B7C1-4C5C-9A25-A47FF2AB1963}" type="presParOf" srcId="{5B3FA610-DED5-4A55-8223-D681156536B9}" destId="{DED8B508-1543-4686-BA07-5C45EF947599}" srcOrd="19" destOrd="0" presId="urn:microsoft.com/office/officeart/2016/7/layout/RepeatingBendingProcessNew"/>
    <dgm:cxn modelId="{554F91A8-A650-43F7-8C0B-11C630C2DA7C}" type="presParOf" srcId="{DED8B508-1543-4686-BA07-5C45EF947599}" destId="{222B9543-F096-4B9A-9292-36B8C30B9941}" srcOrd="0" destOrd="0" presId="urn:microsoft.com/office/officeart/2016/7/layout/RepeatingBendingProcessNew"/>
    <dgm:cxn modelId="{9F5473B7-D213-4554-981B-8D694F14EC8B}" type="presParOf" srcId="{5B3FA610-DED5-4A55-8223-D681156536B9}" destId="{8BCDFA95-1101-40CA-9AA8-FB854F029605}" srcOrd="20"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690F63-AA88-4022-B92C-C06C868C34B2}">
      <dsp:nvSpPr>
        <dsp:cNvPr id="0" name=""/>
        <dsp:cNvSpPr/>
      </dsp:nvSpPr>
      <dsp:spPr>
        <a:xfrm>
          <a:off x="1437604" y="933979"/>
          <a:ext cx="299585" cy="91440"/>
        </a:xfrm>
        <a:custGeom>
          <a:avLst/>
          <a:gdLst/>
          <a:ahLst/>
          <a:cxnLst/>
          <a:rect l="0" t="0" r="0" b="0"/>
          <a:pathLst>
            <a:path>
              <a:moveTo>
                <a:pt x="0" y="45720"/>
              </a:moveTo>
              <a:lnTo>
                <a:pt x="299585"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79142" y="978048"/>
        <a:ext cx="16509" cy="3301"/>
      </dsp:txXfrm>
    </dsp:sp>
    <dsp:sp modelId="{A39588D7-FE61-4475-B1D9-2C67B987CCBB}">
      <dsp:nvSpPr>
        <dsp:cNvPr id="0" name=""/>
        <dsp:cNvSpPr/>
      </dsp:nvSpPr>
      <dsp:spPr>
        <a:xfrm>
          <a:off x="3813" y="549021"/>
          <a:ext cx="1435590" cy="86135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Business Requirement Gathering</a:t>
          </a:r>
        </a:p>
      </dsp:txBody>
      <dsp:txXfrm>
        <a:off x="3813" y="549021"/>
        <a:ext cx="1435590" cy="861354"/>
      </dsp:txXfrm>
    </dsp:sp>
    <dsp:sp modelId="{C5376E29-9EB9-4F53-BE5D-C6A5005197E5}">
      <dsp:nvSpPr>
        <dsp:cNvPr id="0" name=""/>
        <dsp:cNvSpPr/>
      </dsp:nvSpPr>
      <dsp:spPr>
        <a:xfrm>
          <a:off x="3203380" y="933979"/>
          <a:ext cx="299585" cy="91440"/>
        </a:xfrm>
        <a:custGeom>
          <a:avLst/>
          <a:gdLst/>
          <a:ahLst/>
          <a:cxnLst/>
          <a:rect l="0" t="0" r="0" b="0"/>
          <a:pathLst>
            <a:path>
              <a:moveTo>
                <a:pt x="0" y="45720"/>
              </a:moveTo>
              <a:lnTo>
                <a:pt x="299585"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44919" y="978048"/>
        <a:ext cx="16509" cy="3301"/>
      </dsp:txXfrm>
    </dsp:sp>
    <dsp:sp modelId="{59F5CE16-FADD-4E35-AD0E-338D2E8121F8}">
      <dsp:nvSpPr>
        <dsp:cNvPr id="0" name=""/>
        <dsp:cNvSpPr/>
      </dsp:nvSpPr>
      <dsp:spPr>
        <a:xfrm>
          <a:off x="1769590" y="549021"/>
          <a:ext cx="1435590" cy="861354"/>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Understanding Of Data</a:t>
          </a:r>
        </a:p>
      </dsp:txBody>
      <dsp:txXfrm>
        <a:off x="1769590" y="549021"/>
        <a:ext cx="1435590" cy="861354"/>
      </dsp:txXfrm>
    </dsp:sp>
    <dsp:sp modelId="{73106C87-761B-4245-9F55-25BCE5BAC2AD}">
      <dsp:nvSpPr>
        <dsp:cNvPr id="0" name=""/>
        <dsp:cNvSpPr/>
      </dsp:nvSpPr>
      <dsp:spPr>
        <a:xfrm>
          <a:off x="721608" y="1408576"/>
          <a:ext cx="3531553" cy="299585"/>
        </a:xfrm>
        <a:custGeom>
          <a:avLst/>
          <a:gdLst/>
          <a:ahLst/>
          <a:cxnLst/>
          <a:rect l="0" t="0" r="0" b="0"/>
          <a:pathLst>
            <a:path>
              <a:moveTo>
                <a:pt x="3531553" y="0"/>
              </a:moveTo>
              <a:lnTo>
                <a:pt x="3531553" y="166892"/>
              </a:lnTo>
              <a:lnTo>
                <a:pt x="0" y="166892"/>
              </a:lnTo>
              <a:lnTo>
                <a:pt x="0" y="299585"/>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98711" y="1556718"/>
        <a:ext cx="177347" cy="3301"/>
      </dsp:txXfrm>
    </dsp:sp>
    <dsp:sp modelId="{817A13FE-E530-4DC8-81A7-D4F7CDEB6C18}">
      <dsp:nvSpPr>
        <dsp:cNvPr id="0" name=""/>
        <dsp:cNvSpPr/>
      </dsp:nvSpPr>
      <dsp:spPr>
        <a:xfrm>
          <a:off x="3535366" y="549021"/>
          <a:ext cx="1435590" cy="861354"/>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Data Connection(Import Data Using Power Query)</a:t>
          </a:r>
        </a:p>
      </dsp:txBody>
      <dsp:txXfrm>
        <a:off x="3535366" y="549021"/>
        <a:ext cx="1435590" cy="861354"/>
      </dsp:txXfrm>
    </dsp:sp>
    <dsp:sp modelId="{AFF1C4A9-9857-4334-9234-5F3B6648D86B}">
      <dsp:nvSpPr>
        <dsp:cNvPr id="0" name=""/>
        <dsp:cNvSpPr/>
      </dsp:nvSpPr>
      <dsp:spPr>
        <a:xfrm>
          <a:off x="1437604" y="2125519"/>
          <a:ext cx="299585" cy="91440"/>
        </a:xfrm>
        <a:custGeom>
          <a:avLst/>
          <a:gdLst/>
          <a:ahLst/>
          <a:cxnLst/>
          <a:rect l="0" t="0" r="0" b="0"/>
          <a:pathLst>
            <a:path>
              <a:moveTo>
                <a:pt x="0" y="45720"/>
              </a:moveTo>
              <a:lnTo>
                <a:pt x="299585"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79142" y="2169588"/>
        <a:ext cx="16509" cy="3301"/>
      </dsp:txXfrm>
    </dsp:sp>
    <dsp:sp modelId="{0FBBCF96-0177-4C42-B048-7E6C371DEEF9}">
      <dsp:nvSpPr>
        <dsp:cNvPr id="0" name=""/>
        <dsp:cNvSpPr/>
      </dsp:nvSpPr>
      <dsp:spPr>
        <a:xfrm>
          <a:off x="3813" y="1740562"/>
          <a:ext cx="1435590" cy="861354"/>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Data Cleaning and Data Quality Check Using Power Query</a:t>
          </a:r>
        </a:p>
      </dsp:txBody>
      <dsp:txXfrm>
        <a:off x="3813" y="1740562"/>
        <a:ext cx="1435590" cy="861354"/>
      </dsp:txXfrm>
    </dsp:sp>
    <dsp:sp modelId="{5E62C010-6618-4E9C-AD41-27216CE4C549}">
      <dsp:nvSpPr>
        <dsp:cNvPr id="0" name=""/>
        <dsp:cNvSpPr/>
      </dsp:nvSpPr>
      <dsp:spPr>
        <a:xfrm>
          <a:off x="3203380" y="2125519"/>
          <a:ext cx="299585" cy="91440"/>
        </a:xfrm>
        <a:custGeom>
          <a:avLst/>
          <a:gdLst/>
          <a:ahLst/>
          <a:cxnLst/>
          <a:rect l="0" t="0" r="0" b="0"/>
          <a:pathLst>
            <a:path>
              <a:moveTo>
                <a:pt x="0" y="45720"/>
              </a:moveTo>
              <a:lnTo>
                <a:pt x="299585" y="45720"/>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44919" y="2169588"/>
        <a:ext cx="16509" cy="3301"/>
      </dsp:txXfrm>
    </dsp:sp>
    <dsp:sp modelId="{5EB888B7-D9F1-41A2-AE47-9908F52C9328}">
      <dsp:nvSpPr>
        <dsp:cNvPr id="0" name=""/>
        <dsp:cNvSpPr/>
      </dsp:nvSpPr>
      <dsp:spPr>
        <a:xfrm>
          <a:off x="1769590" y="1740562"/>
          <a:ext cx="1435590" cy="861354"/>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Creating Calander Table Using Power Query</a:t>
          </a:r>
        </a:p>
      </dsp:txBody>
      <dsp:txXfrm>
        <a:off x="1769590" y="1740562"/>
        <a:ext cx="1435590" cy="861354"/>
      </dsp:txXfrm>
    </dsp:sp>
    <dsp:sp modelId="{B7B12273-6479-4F55-9A34-2C887E1E1DB5}">
      <dsp:nvSpPr>
        <dsp:cNvPr id="0" name=""/>
        <dsp:cNvSpPr/>
      </dsp:nvSpPr>
      <dsp:spPr>
        <a:xfrm>
          <a:off x="721608" y="2600116"/>
          <a:ext cx="3531553" cy="299585"/>
        </a:xfrm>
        <a:custGeom>
          <a:avLst/>
          <a:gdLst/>
          <a:ahLst/>
          <a:cxnLst/>
          <a:rect l="0" t="0" r="0" b="0"/>
          <a:pathLst>
            <a:path>
              <a:moveTo>
                <a:pt x="3531553" y="0"/>
              </a:moveTo>
              <a:lnTo>
                <a:pt x="3531553" y="166892"/>
              </a:lnTo>
              <a:lnTo>
                <a:pt x="0" y="166892"/>
              </a:lnTo>
              <a:lnTo>
                <a:pt x="0" y="299585"/>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98711" y="2748258"/>
        <a:ext cx="177347" cy="3301"/>
      </dsp:txXfrm>
    </dsp:sp>
    <dsp:sp modelId="{018CF3AA-7967-4191-9411-496028C2401F}">
      <dsp:nvSpPr>
        <dsp:cNvPr id="0" name=""/>
        <dsp:cNvSpPr/>
      </dsp:nvSpPr>
      <dsp:spPr>
        <a:xfrm>
          <a:off x="3535366" y="1740562"/>
          <a:ext cx="1435590" cy="86135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Data Modeling-Power Pivot</a:t>
          </a:r>
        </a:p>
      </dsp:txBody>
      <dsp:txXfrm>
        <a:off x="3535366" y="1740562"/>
        <a:ext cx="1435590" cy="861354"/>
      </dsp:txXfrm>
    </dsp:sp>
    <dsp:sp modelId="{543CAD12-3864-4201-9717-4F11C52A97F1}">
      <dsp:nvSpPr>
        <dsp:cNvPr id="0" name=""/>
        <dsp:cNvSpPr/>
      </dsp:nvSpPr>
      <dsp:spPr>
        <a:xfrm>
          <a:off x="1437604" y="3317059"/>
          <a:ext cx="299585" cy="91440"/>
        </a:xfrm>
        <a:custGeom>
          <a:avLst/>
          <a:gdLst/>
          <a:ahLst/>
          <a:cxnLst/>
          <a:rect l="0" t="0" r="0" b="0"/>
          <a:pathLst>
            <a:path>
              <a:moveTo>
                <a:pt x="0" y="45720"/>
              </a:moveTo>
              <a:lnTo>
                <a:pt x="299585"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79142" y="3361128"/>
        <a:ext cx="16509" cy="3301"/>
      </dsp:txXfrm>
    </dsp:sp>
    <dsp:sp modelId="{B977269A-F75D-4B61-B913-68DBA78352C3}">
      <dsp:nvSpPr>
        <dsp:cNvPr id="0" name=""/>
        <dsp:cNvSpPr/>
      </dsp:nvSpPr>
      <dsp:spPr>
        <a:xfrm>
          <a:off x="3813" y="2932102"/>
          <a:ext cx="1435590" cy="861354"/>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Adding Required Columns (DAX Calculation in Power Pivot)</a:t>
          </a:r>
        </a:p>
      </dsp:txBody>
      <dsp:txXfrm>
        <a:off x="3813" y="2932102"/>
        <a:ext cx="1435590" cy="861354"/>
      </dsp:txXfrm>
    </dsp:sp>
    <dsp:sp modelId="{B04D4A28-02DB-4824-84CD-6D2FA9096D0F}">
      <dsp:nvSpPr>
        <dsp:cNvPr id="0" name=""/>
        <dsp:cNvSpPr/>
      </dsp:nvSpPr>
      <dsp:spPr>
        <a:xfrm>
          <a:off x="3203380" y="3317059"/>
          <a:ext cx="299585" cy="91440"/>
        </a:xfrm>
        <a:custGeom>
          <a:avLst/>
          <a:gdLst/>
          <a:ahLst/>
          <a:cxnLst/>
          <a:rect l="0" t="0" r="0" b="0"/>
          <a:pathLst>
            <a:path>
              <a:moveTo>
                <a:pt x="0" y="45720"/>
              </a:moveTo>
              <a:lnTo>
                <a:pt x="299585" y="45720"/>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44919" y="3361128"/>
        <a:ext cx="16509" cy="3301"/>
      </dsp:txXfrm>
    </dsp:sp>
    <dsp:sp modelId="{0E2DC019-47C7-44E8-8DF2-8E1E45C0FD28}">
      <dsp:nvSpPr>
        <dsp:cNvPr id="0" name=""/>
        <dsp:cNvSpPr/>
      </dsp:nvSpPr>
      <dsp:spPr>
        <a:xfrm>
          <a:off x="1769590" y="2932102"/>
          <a:ext cx="1435590" cy="861354"/>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Creating Pivots and Dashboard Lay Outing</a:t>
          </a:r>
        </a:p>
      </dsp:txBody>
      <dsp:txXfrm>
        <a:off x="1769590" y="2932102"/>
        <a:ext cx="1435590" cy="861354"/>
      </dsp:txXfrm>
    </dsp:sp>
    <dsp:sp modelId="{B4724295-B7C6-4EDB-8967-478491138216}">
      <dsp:nvSpPr>
        <dsp:cNvPr id="0" name=""/>
        <dsp:cNvSpPr/>
      </dsp:nvSpPr>
      <dsp:spPr>
        <a:xfrm>
          <a:off x="721608" y="3791656"/>
          <a:ext cx="3531553" cy="299585"/>
        </a:xfrm>
        <a:custGeom>
          <a:avLst/>
          <a:gdLst/>
          <a:ahLst/>
          <a:cxnLst/>
          <a:rect l="0" t="0" r="0" b="0"/>
          <a:pathLst>
            <a:path>
              <a:moveTo>
                <a:pt x="3531553" y="0"/>
              </a:moveTo>
              <a:lnTo>
                <a:pt x="3531553" y="166892"/>
              </a:lnTo>
              <a:lnTo>
                <a:pt x="0" y="166892"/>
              </a:lnTo>
              <a:lnTo>
                <a:pt x="0" y="299585"/>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98711" y="3939798"/>
        <a:ext cx="177347" cy="3301"/>
      </dsp:txXfrm>
    </dsp:sp>
    <dsp:sp modelId="{B08FC4DC-1D6C-46EC-AE37-9010123AFEE9}">
      <dsp:nvSpPr>
        <dsp:cNvPr id="0" name=""/>
        <dsp:cNvSpPr/>
      </dsp:nvSpPr>
      <dsp:spPr>
        <a:xfrm>
          <a:off x="3535366" y="2932102"/>
          <a:ext cx="1435590" cy="861354"/>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Charts Development and Formatting</a:t>
          </a:r>
        </a:p>
      </dsp:txBody>
      <dsp:txXfrm>
        <a:off x="3535366" y="2932102"/>
        <a:ext cx="1435590" cy="861354"/>
      </dsp:txXfrm>
    </dsp:sp>
    <dsp:sp modelId="{DED8B508-1543-4686-BA07-5C45EF947599}">
      <dsp:nvSpPr>
        <dsp:cNvPr id="0" name=""/>
        <dsp:cNvSpPr/>
      </dsp:nvSpPr>
      <dsp:spPr>
        <a:xfrm>
          <a:off x="1437604" y="4508599"/>
          <a:ext cx="299585" cy="91440"/>
        </a:xfrm>
        <a:custGeom>
          <a:avLst/>
          <a:gdLst/>
          <a:ahLst/>
          <a:cxnLst/>
          <a:rect l="0" t="0" r="0" b="0"/>
          <a:pathLst>
            <a:path>
              <a:moveTo>
                <a:pt x="0" y="45720"/>
              </a:moveTo>
              <a:lnTo>
                <a:pt x="299585" y="45720"/>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79142" y="4552668"/>
        <a:ext cx="16509" cy="3301"/>
      </dsp:txXfrm>
    </dsp:sp>
    <dsp:sp modelId="{CC3F3DFD-6C52-424A-8D35-D6719FB345E4}">
      <dsp:nvSpPr>
        <dsp:cNvPr id="0" name=""/>
        <dsp:cNvSpPr/>
      </dsp:nvSpPr>
      <dsp:spPr>
        <a:xfrm>
          <a:off x="3813" y="4123642"/>
          <a:ext cx="1435590" cy="861354"/>
        </a:xfrm>
        <a:prstGeom prst="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Dashboard/Report Development</a:t>
          </a:r>
        </a:p>
      </dsp:txBody>
      <dsp:txXfrm>
        <a:off x="3813" y="4123642"/>
        <a:ext cx="1435590" cy="861354"/>
      </dsp:txXfrm>
    </dsp:sp>
    <dsp:sp modelId="{8BCDFA95-1101-40CA-9AA8-FB854F029605}">
      <dsp:nvSpPr>
        <dsp:cNvPr id="0" name=""/>
        <dsp:cNvSpPr/>
      </dsp:nvSpPr>
      <dsp:spPr>
        <a:xfrm>
          <a:off x="1769590" y="4123642"/>
          <a:ext cx="1435590" cy="861354"/>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0345" tIns="73840" rIns="70345" bIns="73840" numCol="1" spcCol="1270" anchor="ctr" anchorCtr="0">
          <a:noAutofit/>
        </a:bodyPr>
        <a:lstStyle/>
        <a:p>
          <a:pPr marL="0" lvl="0" indent="0" algn="ctr" defTabSz="533400">
            <a:lnSpc>
              <a:spcPct val="90000"/>
            </a:lnSpc>
            <a:spcBef>
              <a:spcPct val="0"/>
            </a:spcBef>
            <a:spcAft>
              <a:spcPct val="35000"/>
            </a:spcAft>
            <a:buNone/>
          </a:pPr>
          <a:r>
            <a:rPr lang="en-US" sz="1200" kern="1200"/>
            <a:t>Insights Generation</a:t>
          </a:r>
        </a:p>
      </dsp:txBody>
      <dsp:txXfrm>
        <a:off x="1769590" y="4123642"/>
        <a:ext cx="1435590" cy="861354"/>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png>
</file>

<file path=ppt/media/image2.jpeg>
</file>

<file path=ppt/media/image3.jpe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EE264733-7C45-4826-8C7D-2BD9A5F1FC98}"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35712167"/>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69915067"/>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0211292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3544987782"/>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224482797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3059831306"/>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569306811"/>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AF4D457-0AD3-4D5E-A10A-0DFFACB041C0}" type="datetimeFigureOut">
              <a:rPr lang="en-IN" smtClean="0"/>
              <a:t>01-04-2025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3501956521"/>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AF4D457-0AD3-4D5E-A10A-0DFFACB041C0}" type="datetimeFigureOut">
              <a:rPr lang="en-IN" smtClean="0"/>
              <a:t>01-04-2025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1125425460"/>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F4D457-0AD3-4D5E-A10A-0DFFACB041C0}" type="datetimeFigureOut">
              <a:rPr lang="en-IN" smtClean="0"/>
              <a:t>01-04-2025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1378655495"/>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223603313"/>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27463808"/>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481068252"/>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2865529932"/>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70176520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2962179592"/>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3527496886"/>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1538053100"/>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154743706"/>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AF4D457-0AD3-4D5E-A10A-0DFFACB041C0}" type="datetimeFigureOut">
              <a:rPr lang="en-IN" smtClean="0"/>
              <a:t>01-04-2025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2386015176"/>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AF4D457-0AD3-4D5E-A10A-0DFFACB041C0}" type="datetimeFigureOut">
              <a:rPr lang="en-IN" smtClean="0"/>
              <a:t>01-04-2025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73447460"/>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F4D457-0AD3-4D5E-A10A-0DFFACB041C0}" type="datetimeFigureOut">
              <a:rPr lang="en-IN" smtClean="0"/>
              <a:t>01-04-2025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235957706"/>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77791018"/>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73807576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233733738"/>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24913078"/>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3243503716"/>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983232" y="5037663"/>
            <a:ext cx="897467" cy="279400"/>
          </a:xfrm>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EE264733-7C45-4826-8C7D-2BD9A5F1FC98}"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3487558"/>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708745915"/>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63688975"/>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88680787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AF4D457-0AD3-4D5E-A10A-0DFFACB041C0}" type="datetimeFigureOut">
              <a:rPr lang="en-IN" smtClean="0"/>
              <a:t>01-04-2025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E264733-7C45-4826-8C7D-2BD9A5F1FC98}"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7624727"/>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AF4D457-0AD3-4D5E-A10A-0DFFACB041C0}" type="datetimeFigureOut">
              <a:rPr lang="en-IN" smtClean="0"/>
              <a:t>01-04-2025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E264733-7C45-4826-8C7D-2BD9A5F1FC98}"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7974820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60527430"/>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F4D457-0AD3-4D5E-A10A-0DFFACB041C0}" type="datetimeFigureOut">
              <a:rPr lang="en-IN" smtClean="0"/>
              <a:t>01-04-2025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827935100"/>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071269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51554778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4195978113"/>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51294149"/>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72917886"/>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194697630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9077895"/>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495483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03207051"/>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AF4D457-0AD3-4D5E-A10A-0DFFACB041C0}" type="datetimeFigureOut">
              <a:rPr lang="en-IN" smtClean="0"/>
              <a:t>01-04-2025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E264733-7C45-4826-8C7D-2BD9A5F1FC98}"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51663379"/>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F4D457-0AD3-4D5E-A10A-0DFFACB041C0}" type="datetimeFigureOut">
              <a:rPr lang="en-IN" smtClean="0"/>
              <a:t>01-04-2025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E264733-7C45-4826-8C7D-2BD9A5F1FC98}"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77061832"/>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AF4D457-0AD3-4D5E-A10A-0DFFACB041C0}" type="datetimeFigureOut">
              <a:rPr lang="en-IN" smtClean="0"/>
              <a:t>01-04-2025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E264733-7C45-4826-8C7D-2BD9A5F1FC98}"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5008287"/>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F4D457-0AD3-4D5E-A10A-0DFFACB041C0}" type="datetimeFigureOut">
              <a:rPr lang="en-IN" smtClean="0"/>
              <a:t>01-04-2025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E264733-7C45-4826-8C7D-2BD9A5F1FC98}" type="slidenum">
              <a:rPr lang="en-IN" smtClean="0"/>
              <a:t>‹#›</a:t>
            </a:fld>
            <a:endParaRPr lang="en-IN"/>
          </a:p>
        </p:txBody>
      </p:sp>
    </p:spTree>
    <p:extLst>
      <p:ext uri="{BB962C8B-B14F-4D97-AF65-F5344CB8AC3E}">
        <p14:creationId xmlns:p14="http://schemas.microsoft.com/office/powerpoint/2010/main" val="1293952221"/>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83827663"/>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AF4D457-0AD3-4D5E-A10A-0DFFACB041C0}" type="datetimeFigureOut">
              <a:rPr lang="en-IN" smtClean="0"/>
              <a:t>01-04-2025</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EE264733-7C45-4826-8C7D-2BD9A5F1FC98}"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86168448"/>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theme" Target="../theme/theme4.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image" Target="../media/image5.png"/><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19" Type="http://schemas.openxmlformats.org/officeDocument/2006/relationships/image" Target="../media/image4.png"/><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AF4D457-0AD3-4D5E-A10A-0DFFACB041C0}" type="datetimeFigureOut">
              <a:rPr lang="en-IN" smtClean="0"/>
              <a:t>01-04-2025</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EE264733-7C45-4826-8C7D-2BD9A5F1FC98}"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5299417"/>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F4D457-0AD3-4D5E-A10A-0DFFACB041C0}" type="datetimeFigureOut">
              <a:rPr lang="en-IN" smtClean="0"/>
              <a:t>01-04-2025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264733-7C45-4826-8C7D-2BD9A5F1FC98}" type="slidenum">
              <a:rPr lang="en-IN" smtClean="0"/>
              <a:t>‹#›</a:t>
            </a:fld>
            <a:endParaRPr lang="en-IN"/>
          </a:p>
        </p:txBody>
      </p:sp>
    </p:spTree>
    <p:extLst>
      <p:ext uri="{BB962C8B-B14F-4D97-AF65-F5344CB8AC3E}">
        <p14:creationId xmlns:p14="http://schemas.microsoft.com/office/powerpoint/2010/main" val="3460028972"/>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F4D457-0AD3-4D5E-A10A-0DFFACB041C0}" type="datetimeFigureOut">
              <a:rPr lang="en-IN" smtClean="0"/>
              <a:t>01-04-2025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264733-7C45-4826-8C7D-2BD9A5F1FC98}" type="slidenum">
              <a:rPr lang="en-IN" smtClean="0"/>
              <a:t>‹#›</a:t>
            </a:fld>
            <a:endParaRPr lang="en-IN"/>
          </a:p>
        </p:txBody>
      </p:sp>
    </p:spTree>
    <p:extLst>
      <p:ext uri="{BB962C8B-B14F-4D97-AF65-F5344CB8AC3E}">
        <p14:creationId xmlns:p14="http://schemas.microsoft.com/office/powerpoint/2010/main" val="3425629055"/>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AF4D457-0AD3-4D5E-A10A-0DFFACB041C0}" type="datetimeFigureOut">
              <a:rPr lang="en-IN" smtClean="0"/>
              <a:t>01-04-2025</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E264733-7C45-4826-8C7D-2BD9A5F1FC98}" type="slidenum">
              <a:rPr lang="en-IN" smtClean="0"/>
              <a:t>‹#›</a:t>
            </a:fld>
            <a:endParaRPr lang="en-IN"/>
          </a:p>
        </p:txBody>
      </p:sp>
    </p:spTree>
    <p:extLst>
      <p:ext uri="{BB962C8B-B14F-4D97-AF65-F5344CB8AC3E}">
        <p14:creationId xmlns:p14="http://schemas.microsoft.com/office/powerpoint/2010/main" val="1164725943"/>
      </p:ext>
    </p:extLst>
  </p:cSld>
  <p:clrMap bg1="lt1" tx1="dk1" bg2="lt2" tx2="dk2" accent1="accent1" accent2="accent2" accent3="accent3" accent4="accent4" accent5="accent5" accent6="accent6" hlink="hlink" folHlink="folHlink"/>
  <p:sldLayoutIdLst>
    <p:sldLayoutId id="2147484045" r:id="rId1"/>
    <p:sldLayoutId id="2147484046" r:id="rId2"/>
    <p:sldLayoutId id="2147484047" r:id="rId3"/>
    <p:sldLayoutId id="2147484048" r:id="rId4"/>
    <p:sldLayoutId id="2147484049" r:id="rId5"/>
    <p:sldLayoutId id="2147484050" r:id="rId6"/>
    <p:sldLayoutId id="2147484051" r:id="rId7"/>
    <p:sldLayoutId id="2147484052" r:id="rId8"/>
    <p:sldLayoutId id="2147484053" r:id="rId9"/>
    <p:sldLayoutId id="2147484054" r:id="rId10"/>
    <p:sldLayoutId id="2147484055" r:id="rId11"/>
    <p:sldLayoutId id="2147484056" r:id="rId12"/>
    <p:sldLayoutId id="2147484057" r:id="rId13"/>
    <p:sldLayoutId id="2147484058" r:id="rId14"/>
    <p:sldLayoutId id="2147484059" r:id="rId15"/>
    <p:sldLayoutId id="2147484060" r:id="rId16"/>
    <p:sldLayoutId id="2147484061" r:id="rId17"/>
  </p:sldLayoutIdLst>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4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0.jpeg"/><Relationship Id="rId1" Type="http://schemas.openxmlformats.org/officeDocument/2006/relationships/slideLayout" Target="../slideLayouts/slideLayout1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68" name="Group 67">
            <a:extLst>
              <a:ext uri="{FF2B5EF4-FFF2-40B4-BE49-F238E27FC236}">
                <a16:creationId xmlns:a16="http://schemas.microsoft.com/office/drawing/2014/main" id="{749C117F-F390-437B-ADB0-57E87EFF34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934" y="0"/>
            <a:ext cx="12231160" cy="6856214"/>
            <a:chOff x="-16934" y="0"/>
            <a:chExt cx="12231160" cy="6856214"/>
          </a:xfrm>
        </p:grpSpPr>
        <p:pic>
          <p:nvPicPr>
            <p:cNvPr id="69" name="Picture 68">
              <a:extLst>
                <a:ext uri="{FF2B5EF4-FFF2-40B4-BE49-F238E27FC236}">
                  <a16:creationId xmlns:a16="http://schemas.microsoft.com/office/drawing/2014/main" id="{A7EF42F8-2417-49A6-95CE-DE9503B0AA6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66" name="Rectangle 65">
              <a:extLst>
                <a:ext uri="{FF2B5EF4-FFF2-40B4-BE49-F238E27FC236}">
                  <a16:creationId xmlns:a16="http://schemas.microsoft.com/office/drawing/2014/main" id="{AC6F623B-2003-4AED-B02F-541A150EC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71" name="Picture 70">
              <a:extLst>
                <a:ext uri="{FF2B5EF4-FFF2-40B4-BE49-F238E27FC236}">
                  <a16:creationId xmlns:a16="http://schemas.microsoft.com/office/drawing/2014/main" id="{CD11837A-4F3D-419F-ACE2-E80B1EA2846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67" name="Picture 66">
              <a:extLst>
                <a:ext uri="{FF2B5EF4-FFF2-40B4-BE49-F238E27FC236}">
                  <a16:creationId xmlns:a16="http://schemas.microsoft.com/office/drawing/2014/main" id="{B9411D1A-7E2C-4A36-BE32-BF7A8E13072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cxnSp>
        <p:nvCxnSpPr>
          <p:cNvPr id="74" name="Straight Connector 73">
            <a:extLst>
              <a:ext uri="{FF2B5EF4-FFF2-40B4-BE49-F238E27FC236}">
                <a16:creationId xmlns:a16="http://schemas.microsoft.com/office/drawing/2014/main" id="{20742BC3-654B-4E41-9A6A-73A42E4776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76" name="Rectangle 75">
            <a:extLst>
              <a:ext uri="{FF2B5EF4-FFF2-40B4-BE49-F238E27FC236}">
                <a16:creationId xmlns:a16="http://schemas.microsoft.com/office/drawing/2014/main" id="{9401732C-37EE-4B98-A709-9530173F3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654E48C8-2A00-4C54-BC9C-B18EE49E9C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786"/>
            <a:ext cx="12229962" cy="6856214"/>
            <a:chOff x="-15736" y="0"/>
            <a:chExt cx="12229962" cy="6856214"/>
          </a:xfrm>
        </p:grpSpPr>
        <p:pic>
          <p:nvPicPr>
            <p:cNvPr id="79" name="Picture 78">
              <a:extLst>
                <a:ext uri="{FF2B5EF4-FFF2-40B4-BE49-F238E27FC236}">
                  <a16:creationId xmlns:a16="http://schemas.microsoft.com/office/drawing/2014/main" id="{CE0A0544-8F52-43F0-AC3E-DF683908B56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0" name="Rectangle 79">
              <a:extLst>
                <a:ext uri="{FF2B5EF4-FFF2-40B4-BE49-F238E27FC236}">
                  <a16:creationId xmlns:a16="http://schemas.microsoft.com/office/drawing/2014/main" id="{2F4057D3-A680-4443-9E51-ED920A691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81" name="Picture 80">
              <a:extLst>
                <a:ext uri="{FF2B5EF4-FFF2-40B4-BE49-F238E27FC236}">
                  <a16:creationId xmlns:a16="http://schemas.microsoft.com/office/drawing/2014/main" id="{2F6853A4-7B38-4FDE-B024-AE8BA71E738C}"/>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75" name="Picture 74">
              <a:extLst>
                <a:ext uri="{FF2B5EF4-FFF2-40B4-BE49-F238E27FC236}">
                  <a16:creationId xmlns:a16="http://schemas.microsoft.com/office/drawing/2014/main" id="{86ADF4DB-4290-4441-8F8E-04152FE60631}"/>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4" name="Title 3">
            <a:extLst>
              <a:ext uri="{FF2B5EF4-FFF2-40B4-BE49-F238E27FC236}">
                <a16:creationId xmlns:a16="http://schemas.microsoft.com/office/drawing/2014/main" id="{2C081924-615D-15A8-014C-CD37A544378D}"/>
              </a:ext>
            </a:extLst>
          </p:cNvPr>
          <p:cNvSpPr>
            <a:spLocks noGrp="1"/>
          </p:cNvSpPr>
          <p:nvPr>
            <p:ph type="ctrTitle" idx="4294967295"/>
          </p:nvPr>
        </p:nvSpPr>
        <p:spPr>
          <a:xfrm>
            <a:off x="997528" y="1608938"/>
            <a:ext cx="4094017" cy="2319977"/>
          </a:xfrm>
        </p:spPr>
        <p:txBody>
          <a:bodyPr vert="horz" lIns="91440" tIns="45720" rIns="91440" bIns="45720" rtlCol="0" anchor="b">
            <a:normAutofit/>
          </a:bodyPr>
          <a:lstStyle/>
          <a:p>
            <a:pPr>
              <a:lnSpc>
                <a:spcPct val="90000"/>
              </a:lnSpc>
            </a:pPr>
            <a:r>
              <a:rPr lang="en-US" sz="2400">
                <a:solidFill>
                  <a:srgbClr val="262626"/>
                </a:solidFill>
              </a:rPr>
              <a:t>Hello! My name is Irfan Ansari, and in this project, </a:t>
            </a:r>
            <a:br>
              <a:rPr lang="en-US" sz="2400"/>
            </a:br>
            <a:r>
              <a:rPr lang="en-US" sz="2400">
                <a:solidFill>
                  <a:srgbClr val="262626"/>
                </a:solidFill>
              </a:rPr>
              <a:t>I have used MS Excel (Power Query Editor, DAX formulas, Power Pivot, etc.) to extract meaningful insights.</a:t>
            </a:r>
          </a:p>
        </p:txBody>
      </p:sp>
      <p:pic>
        <p:nvPicPr>
          <p:cNvPr id="3" name="Picture 2" descr="A cartoon of a person wearing glasses&#10;&#10;AI-generated content may be incorrect.">
            <a:extLst>
              <a:ext uri="{FF2B5EF4-FFF2-40B4-BE49-F238E27FC236}">
                <a16:creationId xmlns:a16="http://schemas.microsoft.com/office/drawing/2014/main" id="{C091C7A5-65D0-BA84-E272-074A5B518216}"/>
              </a:ext>
            </a:extLst>
          </p:cNvPr>
          <p:cNvPicPr>
            <a:picLocks noChangeAspect="1"/>
          </p:cNvPicPr>
          <p:nvPr/>
        </p:nvPicPr>
        <p:blipFill>
          <a:blip r:embed="rId7"/>
          <a:stretch>
            <a:fillRect/>
          </a:stretch>
        </p:blipFill>
        <p:spPr>
          <a:xfrm>
            <a:off x="5418668" y="1603564"/>
            <a:ext cx="5469466" cy="3650868"/>
          </a:xfrm>
          <a:prstGeom prst="rect">
            <a:avLst/>
          </a:prstGeom>
          <a:ln w="57150" cmpd="thickThin">
            <a:solidFill>
              <a:srgbClr val="7F7F7F"/>
            </a:solidFill>
            <a:miter lim="800000"/>
          </a:ln>
        </p:spPr>
      </p:pic>
    </p:spTree>
    <p:extLst>
      <p:ext uri="{BB962C8B-B14F-4D97-AF65-F5344CB8AC3E}">
        <p14:creationId xmlns:p14="http://schemas.microsoft.com/office/powerpoint/2010/main" val="177095434"/>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4" name="Rectangle 93">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96" name="Picture 95">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98" name="Straight Connector 97">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C9D4B225-18E9-4C5B-94D8-2ABE6D161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7" name="Picture 6" descr="Digital financial graph">
            <a:extLst>
              <a:ext uri="{FF2B5EF4-FFF2-40B4-BE49-F238E27FC236}">
                <a16:creationId xmlns:a16="http://schemas.microsoft.com/office/drawing/2014/main" id="{6BC178AD-7739-3F2C-E118-652C15F33C31}"/>
              </a:ext>
            </a:extLst>
          </p:cNvPr>
          <p:cNvPicPr>
            <a:picLocks noChangeAspect="1"/>
          </p:cNvPicPr>
          <p:nvPr/>
        </p:nvPicPr>
        <p:blipFill>
          <a:blip r:embed="rId3"/>
          <a:srcRect l="9093" t="9091"/>
          <a:stretch/>
        </p:blipFill>
        <p:spPr>
          <a:xfrm>
            <a:off x="2" y="10"/>
            <a:ext cx="12191695" cy="6857990"/>
          </a:xfrm>
          <a:prstGeom prst="rect">
            <a:avLst/>
          </a:prstGeom>
        </p:spPr>
      </p:pic>
      <p:sp>
        <p:nvSpPr>
          <p:cNvPr id="102" name="Rectangle 101">
            <a:extLst>
              <a:ext uri="{FF2B5EF4-FFF2-40B4-BE49-F238E27FC236}">
                <a16:creationId xmlns:a16="http://schemas.microsoft.com/office/drawing/2014/main" id="{368B8211-0B9F-4516-8771-3316E00DB9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1643" y="636753"/>
            <a:ext cx="8299435" cy="5572811"/>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CB7C991B-278A-5016-CEA9-C92BC30AD864}"/>
              </a:ext>
            </a:extLst>
          </p:cNvPr>
          <p:cNvSpPr>
            <a:spLocks noGrp="1"/>
          </p:cNvSpPr>
          <p:nvPr>
            <p:ph type="title"/>
          </p:nvPr>
        </p:nvSpPr>
        <p:spPr>
          <a:xfrm>
            <a:off x="4063421" y="804520"/>
            <a:ext cx="6815731" cy="1049235"/>
          </a:xfrm>
        </p:spPr>
        <p:txBody>
          <a:bodyPr vert="horz" lIns="91440" tIns="45720" rIns="91440" bIns="45720" rtlCol="0" anchor="t">
            <a:normAutofit/>
          </a:bodyPr>
          <a:lstStyle/>
          <a:p>
            <a:r>
              <a:rPr lang="en-US">
                <a:solidFill>
                  <a:srgbClr val="FFFFFE"/>
                </a:solidFill>
              </a:rPr>
              <a:t>PURPOSE OF PROJECT </a:t>
            </a:r>
          </a:p>
        </p:txBody>
      </p:sp>
      <p:cxnSp>
        <p:nvCxnSpPr>
          <p:cNvPr id="104" name="Straight Connector 103">
            <a:extLst>
              <a:ext uri="{FF2B5EF4-FFF2-40B4-BE49-F238E27FC236}">
                <a16:creationId xmlns:a16="http://schemas.microsoft.com/office/drawing/2014/main" id="{B7582E73-8B46-4A0E-944E-58357C8088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789" y="1847088"/>
            <a:ext cx="6813363" cy="0"/>
          </a:xfrm>
          <a:prstGeom prst="line">
            <a:avLst/>
          </a:prstGeom>
          <a:ln w="31750">
            <a:solidFill>
              <a:srgbClr val="5DA0F4"/>
            </a:solidFill>
          </a:ln>
        </p:spPr>
        <p:style>
          <a:lnRef idx="3">
            <a:schemeClr val="accent1"/>
          </a:lnRef>
          <a:fillRef idx="0">
            <a:schemeClr val="accent1"/>
          </a:fillRef>
          <a:effectRef idx="2">
            <a:schemeClr val="accent1"/>
          </a:effectRef>
          <a:fontRef idx="minor">
            <a:schemeClr val="tx1"/>
          </a:fontRef>
        </p:style>
      </p:cxnSp>
      <p:sp>
        <p:nvSpPr>
          <p:cNvPr id="5" name="TextBox 4">
            <a:extLst>
              <a:ext uri="{FF2B5EF4-FFF2-40B4-BE49-F238E27FC236}">
                <a16:creationId xmlns:a16="http://schemas.microsoft.com/office/drawing/2014/main" id="{0618AAD5-3E81-9F92-ADB6-39B91781D004}"/>
              </a:ext>
            </a:extLst>
          </p:cNvPr>
          <p:cNvSpPr txBox="1"/>
          <p:nvPr/>
        </p:nvSpPr>
        <p:spPr>
          <a:xfrm>
            <a:off x="4063421" y="2015733"/>
            <a:ext cx="6815731" cy="4021267"/>
          </a:xfrm>
          <a:prstGeom prst="rect">
            <a:avLst/>
          </a:prstGeom>
        </p:spPr>
        <p:txBody>
          <a:bodyPr vert="horz" lIns="91440" tIns="45720" rIns="91440" bIns="45720" rtlCol="0" anchor="t">
            <a:normAutofit/>
          </a:bodyPr>
          <a:lstStyle/>
          <a:p>
            <a:pPr defTabSz="914400">
              <a:lnSpc>
                <a:spcPct val="120000"/>
              </a:lnSpc>
              <a:spcAft>
                <a:spcPts val="600"/>
              </a:spcAft>
              <a:buClr>
                <a:srgbClr val="5DA0F4"/>
              </a:buClr>
              <a:buSzPct val="100000"/>
            </a:pPr>
            <a:r>
              <a:rPr lang="en-US" sz="2000">
                <a:solidFill>
                  <a:srgbClr val="FFFFFE"/>
                </a:solidFill>
              </a:rPr>
              <a:t>We need to create a Hospital Emergency Room Analysis Dashboard in MS Excel to improve efficiency and provide useful insights. This dashboard will help stakeholders monitor, analyze, and make better decisions for managing patients and improving services.</a:t>
            </a:r>
            <a:endParaRPr lang="en-US"/>
          </a:p>
        </p:txBody>
      </p:sp>
    </p:spTree>
    <p:extLst>
      <p:ext uri="{BB962C8B-B14F-4D97-AF65-F5344CB8AC3E}">
        <p14:creationId xmlns:p14="http://schemas.microsoft.com/office/powerpoint/2010/main" val="1603422781"/>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5" name="Rectangle 504">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3" name="Picture 402">
            <a:extLst>
              <a:ext uri="{FF2B5EF4-FFF2-40B4-BE49-F238E27FC236}">
                <a16:creationId xmlns:a16="http://schemas.microsoft.com/office/drawing/2014/main" id="{145B2DD6-5B8D-C977-20D4-634DEAEFDC01}"/>
              </a:ext>
            </a:extLst>
          </p:cNvPr>
          <p:cNvPicPr>
            <a:picLocks noChangeAspect="1"/>
          </p:cNvPicPr>
          <p:nvPr/>
        </p:nvPicPr>
        <p:blipFill>
          <a:blip r:embed="rId2"/>
          <a:srcRect t="15605" r="-2" b="-2"/>
          <a:stretch/>
        </p:blipFill>
        <p:spPr>
          <a:xfrm>
            <a:off x="2511713" y="3689595"/>
            <a:ext cx="3634674" cy="2047552"/>
          </a:xfrm>
          <a:prstGeom prst="rect">
            <a:avLst/>
          </a:prstGeom>
        </p:spPr>
      </p:pic>
      <p:grpSp>
        <p:nvGrpSpPr>
          <p:cNvPr id="506" name="Group 505">
            <a:extLst>
              <a:ext uri="{FF2B5EF4-FFF2-40B4-BE49-F238E27FC236}">
                <a16:creationId xmlns:a16="http://schemas.microsoft.com/office/drawing/2014/main" id="{134CC3FF-7AA4-46F4-8B24-2F9383D86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5511" y="805742"/>
            <a:ext cx="3647770" cy="3193211"/>
            <a:chOff x="1674895" y="1345036"/>
            <a:chExt cx="5428610" cy="4210939"/>
          </a:xfrm>
        </p:grpSpPr>
        <p:sp>
          <p:nvSpPr>
            <p:cNvPr id="415" name="Rectangle 414">
              <a:extLst>
                <a:ext uri="{FF2B5EF4-FFF2-40B4-BE49-F238E27FC236}">
                  <a16:creationId xmlns:a16="http://schemas.microsoft.com/office/drawing/2014/main" id="{275E42E8-8B96-4FF0-9DCC-7E2084C0FD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7" name="Rectangle 506">
              <a:extLst>
                <a:ext uri="{FF2B5EF4-FFF2-40B4-BE49-F238E27FC236}">
                  <a16:creationId xmlns:a16="http://schemas.microsoft.com/office/drawing/2014/main" id="{78FEA8A4-ED0E-429C-884B-1599153B8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08" name="Rectangle 507">
            <a:extLst>
              <a:ext uri="{FF2B5EF4-FFF2-40B4-BE49-F238E27FC236}">
                <a16:creationId xmlns:a16="http://schemas.microsoft.com/office/drawing/2014/main" id="{CAEBFCD5-5356-4326-8D39-8235A46CD7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315" y="685805"/>
            <a:ext cx="3624947" cy="3193211"/>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8C80A98-1DF4-F25E-7BDD-2A2158382170}"/>
              </a:ext>
            </a:extLst>
          </p:cNvPr>
          <p:cNvSpPr txBox="1"/>
          <p:nvPr/>
        </p:nvSpPr>
        <p:spPr>
          <a:xfrm>
            <a:off x="740584" y="859808"/>
            <a:ext cx="3543197" cy="287898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defTabSz="914400">
              <a:lnSpc>
                <a:spcPct val="90000"/>
              </a:lnSpc>
              <a:spcBef>
                <a:spcPct val="0"/>
              </a:spcBef>
              <a:spcAft>
                <a:spcPts val="600"/>
              </a:spcAft>
            </a:pPr>
            <a:r>
              <a:rPr lang="en-US" sz="4400" kern="1200">
                <a:solidFill>
                  <a:schemeClr val="bg1"/>
                </a:solidFill>
                <a:latin typeface="+mj-lt"/>
                <a:ea typeface="+mj-ea"/>
                <a:cs typeface="+mj-cs"/>
              </a:rPr>
              <a:t>Project Steps </a:t>
            </a:r>
          </a:p>
        </p:txBody>
      </p:sp>
      <p:grpSp>
        <p:nvGrpSpPr>
          <p:cNvPr id="509" name="Graphic 4">
            <a:extLst>
              <a:ext uri="{FF2B5EF4-FFF2-40B4-BE49-F238E27FC236}">
                <a16:creationId xmlns:a16="http://schemas.microsoft.com/office/drawing/2014/main" id="{5F2AA49C-5AC0-41C7-BFAF-74B8D8293C8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335801"/>
            <a:ext cx="849365" cy="849366"/>
            <a:chOff x="5829300" y="3162300"/>
            <a:chExt cx="532256" cy="532257"/>
          </a:xfrm>
          <a:solidFill>
            <a:srgbClr val="FFFFFF"/>
          </a:solidFill>
        </p:grpSpPr>
        <p:sp>
          <p:nvSpPr>
            <p:cNvPr id="421" name="Freeform: Shape 420">
              <a:extLst>
                <a:ext uri="{FF2B5EF4-FFF2-40B4-BE49-F238E27FC236}">
                  <a16:creationId xmlns:a16="http://schemas.microsoft.com/office/drawing/2014/main" id="{88A750A0-64B5-41B2-B525-A914EB40B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F8216C77-85C1-4BDC-87A8-7E75933205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471AED48-754E-41AC-9ECC-DB25976447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48005417-D297-404F-82A5-8C4393E85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17F942D6-2D0C-4894-81F0-6F81714BA4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4FAD802E-9670-4B80-876B-3FF64D29A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838AF437-0BFB-40E4-ADA0-5749919AAC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F8BC9C3D-CBBE-4D29-9DAC-98B3CAF397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A7016629-22ED-494E-9205-594895DA9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FF3CC1E-0ED4-4599-9B4E-F057769B96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065A4B3A-F9A7-4FA6-A7F3-EA08E0BA1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783B6A14-A56D-4B95-8395-89CF53A09B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49F0868B-B193-43B6-BB1E-1FF72993EA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grpSp>
        <p:nvGrpSpPr>
          <p:cNvPr id="513" name="Graphic 4">
            <a:extLst>
              <a:ext uri="{FF2B5EF4-FFF2-40B4-BE49-F238E27FC236}">
                <a16:creationId xmlns:a16="http://schemas.microsoft.com/office/drawing/2014/main" id="{BB32367D-C4F2-49D5-A586-298C7CA821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335801"/>
            <a:ext cx="849365" cy="849366"/>
            <a:chOff x="5829300" y="3162300"/>
            <a:chExt cx="532256" cy="532257"/>
          </a:xfrm>
          <a:solidFill>
            <a:schemeClr val="bg1"/>
          </a:solidFill>
        </p:grpSpPr>
        <p:sp>
          <p:nvSpPr>
            <p:cNvPr id="514" name="Freeform: Shape 513">
              <a:extLst>
                <a:ext uri="{FF2B5EF4-FFF2-40B4-BE49-F238E27FC236}">
                  <a16:creationId xmlns:a16="http://schemas.microsoft.com/office/drawing/2014/main" id="{E1FF7EE7-ACA2-4BFF-BA75-7FAE93FBB6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8647462E-B5E8-4F02-A1E4-BD0380A22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412CE109-6153-414A-B2D6-C4F9C6FA2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DAF530F5-D68D-4BC8-8984-F1A8B5DE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2EB69747-F9DD-4B80-B488-D5565D0BC6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73AFB787-B8A4-4269-9DA9-FF4A66030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6E682D93-25A6-4D91-9A81-3F247BBEE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9D5F48B5-53B4-4DA8-B929-6AFF506589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8CA195A3-2A74-4D13-A1B8-24765E26B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B98F1918-C39D-4713-AB21-685A944355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33592273-DEE6-42E1-B824-11D5443323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12D6F82B-B619-4D8B-85AE-0E57103BA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6246C574-90D4-412B-9444-203F7C83CD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graphicFrame>
        <p:nvGraphicFramePr>
          <p:cNvPr id="402" name="TextBox 2">
            <a:extLst>
              <a:ext uri="{FF2B5EF4-FFF2-40B4-BE49-F238E27FC236}">
                <a16:creationId xmlns:a16="http://schemas.microsoft.com/office/drawing/2014/main" id="{1647F1AE-26AF-C0B9-8121-12D769352201}"/>
              </a:ext>
            </a:extLst>
          </p:cNvPr>
          <p:cNvGraphicFramePr/>
          <p:nvPr>
            <p:extLst>
              <p:ext uri="{D42A27DB-BD31-4B8C-83A1-F6EECF244321}">
                <p14:modId xmlns:p14="http://schemas.microsoft.com/office/powerpoint/2010/main" val="3612279416"/>
              </p:ext>
            </p:extLst>
          </p:nvPr>
        </p:nvGraphicFramePr>
        <p:xfrm>
          <a:off x="6477270" y="685805"/>
          <a:ext cx="4974771" cy="55340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18482687"/>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0" name="Rectangle 179">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 name="Picture 67" descr="Colorful pills stacked to make a bar graph">
            <a:extLst>
              <a:ext uri="{FF2B5EF4-FFF2-40B4-BE49-F238E27FC236}">
                <a16:creationId xmlns:a16="http://schemas.microsoft.com/office/drawing/2014/main" id="{365586EC-10D0-3F43-4889-CBA256A81FE8}"/>
              </a:ext>
            </a:extLst>
          </p:cNvPr>
          <p:cNvPicPr>
            <a:picLocks noChangeAspect="1"/>
          </p:cNvPicPr>
          <p:nvPr/>
        </p:nvPicPr>
        <p:blipFill>
          <a:blip r:embed="rId2">
            <a:alphaModFix amt="40000"/>
          </a:blip>
          <a:srcRect t="9091" b="9091"/>
          <a:stretch/>
        </p:blipFill>
        <p:spPr>
          <a:xfrm>
            <a:off x="20" y="10"/>
            <a:ext cx="12191979" cy="6857990"/>
          </a:xfrm>
          <a:prstGeom prst="rect">
            <a:avLst/>
          </a:prstGeom>
        </p:spPr>
      </p:pic>
      <p:sp>
        <p:nvSpPr>
          <p:cNvPr id="3" name="TextBox 2">
            <a:extLst>
              <a:ext uri="{FF2B5EF4-FFF2-40B4-BE49-F238E27FC236}">
                <a16:creationId xmlns:a16="http://schemas.microsoft.com/office/drawing/2014/main" id="{4DF9C434-A961-9ECB-AFA2-3E3F7FCA7C0E}"/>
              </a:ext>
            </a:extLst>
          </p:cNvPr>
          <p:cNvSpPr txBox="1"/>
          <p:nvPr/>
        </p:nvSpPr>
        <p:spPr>
          <a:xfrm>
            <a:off x="838200" y="365125"/>
            <a:ext cx="10515600" cy="1325563"/>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914400">
              <a:lnSpc>
                <a:spcPct val="90000"/>
              </a:lnSpc>
              <a:spcBef>
                <a:spcPct val="0"/>
              </a:spcBef>
              <a:spcAft>
                <a:spcPts val="600"/>
              </a:spcAft>
            </a:pPr>
            <a:r>
              <a:rPr lang="en-US" sz="5400">
                <a:solidFill>
                  <a:schemeClr val="bg1"/>
                </a:solidFill>
                <a:latin typeface="+mj-lt"/>
                <a:ea typeface="+mj-ea"/>
                <a:cs typeface="+mj-cs"/>
              </a:rPr>
              <a:t>KPI's Requirement</a:t>
            </a:r>
          </a:p>
        </p:txBody>
      </p:sp>
      <p:sp>
        <p:nvSpPr>
          <p:cNvPr id="181" name="sketchy line">
            <a:extLst>
              <a:ext uri="{FF2B5EF4-FFF2-40B4-BE49-F238E27FC236}">
                <a16:creationId xmlns:a16="http://schemas.microsoft.com/office/drawing/2014/main" id="{7E2BE7F7-CA89-4002-ACCE-A478AEA24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4399" y="1681544"/>
            <a:ext cx="9692640" cy="18288"/>
          </a:xfrm>
          <a:custGeom>
            <a:avLst/>
            <a:gdLst>
              <a:gd name="connsiteX0" fmla="*/ 0 w 9692640"/>
              <a:gd name="connsiteY0" fmla="*/ 0 h 18288"/>
              <a:gd name="connsiteX1" fmla="*/ 401552 w 9692640"/>
              <a:gd name="connsiteY1" fmla="*/ 0 h 18288"/>
              <a:gd name="connsiteX2" fmla="*/ 996957 w 9692640"/>
              <a:gd name="connsiteY2" fmla="*/ 0 h 18288"/>
              <a:gd name="connsiteX3" fmla="*/ 1398509 w 9692640"/>
              <a:gd name="connsiteY3" fmla="*/ 0 h 18288"/>
              <a:gd name="connsiteX4" fmla="*/ 2090841 w 9692640"/>
              <a:gd name="connsiteY4" fmla="*/ 0 h 18288"/>
              <a:gd name="connsiteX5" fmla="*/ 2686246 w 9692640"/>
              <a:gd name="connsiteY5" fmla="*/ 0 h 18288"/>
              <a:gd name="connsiteX6" fmla="*/ 3475504 w 9692640"/>
              <a:gd name="connsiteY6" fmla="*/ 0 h 18288"/>
              <a:gd name="connsiteX7" fmla="*/ 4361688 w 9692640"/>
              <a:gd name="connsiteY7" fmla="*/ 0 h 18288"/>
              <a:gd name="connsiteX8" fmla="*/ 5054019 w 9692640"/>
              <a:gd name="connsiteY8" fmla="*/ 0 h 18288"/>
              <a:gd name="connsiteX9" fmla="*/ 5940204 w 9692640"/>
              <a:gd name="connsiteY9" fmla="*/ 0 h 18288"/>
              <a:gd name="connsiteX10" fmla="*/ 6632535 w 9692640"/>
              <a:gd name="connsiteY10" fmla="*/ 0 h 18288"/>
              <a:gd name="connsiteX11" fmla="*/ 7034087 w 9692640"/>
              <a:gd name="connsiteY11" fmla="*/ 0 h 18288"/>
              <a:gd name="connsiteX12" fmla="*/ 7532566 w 9692640"/>
              <a:gd name="connsiteY12" fmla="*/ 0 h 18288"/>
              <a:gd name="connsiteX13" fmla="*/ 8418750 w 9692640"/>
              <a:gd name="connsiteY13" fmla="*/ 0 h 18288"/>
              <a:gd name="connsiteX14" fmla="*/ 9692640 w 9692640"/>
              <a:gd name="connsiteY14" fmla="*/ 0 h 18288"/>
              <a:gd name="connsiteX15" fmla="*/ 9692640 w 9692640"/>
              <a:gd name="connsiteY15" fmla="*/ 18288 h 18288"/>
              <a:gd name="connsiteX16" fmla="*/ 9000309 w 9692640"/>
              <a:gd name="connsiteY16" fmla="*/ 18288 h 18288"/>
              <a:gd name="connsiteX17" fmla="*/ 8307977 w 9692640"/>
              <a:gd name="connsiteY17" fmla="*/ 18288 h 18288"/>
              <a:gd name="connsiteX18" fmla="*/ 7712572 w 9692640"/>
              <a:gd name="connsiteY18" fmla="*/ 18288 h 18288"/>
              <a:gd name="connsiteX19" fmla="*/ 7214093 w 9692640"/>
              <a:gd name="connsiteY19" fmla="*/ 18288 h 18288"/>
              <a:gd name="connsiteX20" fmla="*/ 6327909 w 9692640"/>
              <a:gd name="connsiteY20" fmla="*/ 18288 h 18288"/>
              <a:gd name="connsiteX21" fmla="*/ 5635578 w 9692640"/>
              <a:gd name="connsiteY21" fmla="*/ 18288 h 18288"/>
              <a:gd name="connsiteX22" fmla="*/ 4846320 w 9692640"/>
              <a:gd name="connsiteY22" fmla="*/ 18288 h 18288"/>
              <a:gd name="connsiteX23" fmla="*/ 4444768 w 9692640"/>
              <a:gd name="connsiteY23" fmla="*/ 18288 h 18288"/>
              <a:gd name="connsiteX24" fmla="*/ 3946289 w 9692640"/>
              <a:gd name="connsiteY24" fmla="*/ 18288 h 18288"/>
              <a:gd name="connsiteX25" fmla="*/ 3253958 w 9692640"/>
              <a:gd name="connsiteY25" fmla="*/ 18288 h 18288"/>
              <a:gd name="connsiteX26" fmla="*/ 2464700 w 9692640"/>
              <a:gd name="connsiteY26" fmla="*/ 18288 h 18288"/>
              <a:gd name="connsiteX27" fmla="*/ 2063148 w 9692640"/>
              <a:gd name="connsiteY27" fmla="*/ 18288 h 18288"/>
              <a:gd name="connsiteX28" fmla="*/ 1661595 w 9692640"/>
              <a:gd name="connsiteY28" fmla="*/ 18288 h 18288"/>
              <a:gd name="connsiteX29" fmla="*/ 969264 w 9692640"/>
              <a:gd name="connsiteY29" fmla="*/ 18288 h 18288"/>
              <a:gd name="connsiteX30" fmla="*/ 0 w 9692640"/>
              <a:gd name="connsiteY30" fmla="*/ 18288 h 18288"/>
              <a:gd name="connsiteX31" fmla="*/ 0 w 9692640"/>
              <a:gd name="connsiteY3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stroke="0"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63347B6-1442-DD82-F280-ACA37DB29214}"/>
              </a:ext>
            </a:extLst>
          </p:cNvPr>
          <p:cNvSpPr txBox="1"/>
          <p:nvPr/>
        </p:nvSpPr>
        <p:spPr>
          <a:xfrm>
            <a:off x="838200" y="2004446"/>
            <a:ext cx="10515600" cy="417689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285750" indent="-228600" defTabSz="914400">
              <a:lnSpc>
                <a:spcPct val="90000"/>
              </a:lnSpc>
              <a:spcAft>
                <a:spcPts val="600"/>
              </a:spcAft>
              <a:buFont typeface="Arial" panose="020B0604020202020204" pitchFamily="34" charset="0"/>
              <a:buChar char="•"/>
            </a:pPr>
            <a:endParaRPr lang="en-US" sz="1700" b="1">
              <a:solidFill>
                <a:schemeClr val="bg1"/>
              </a:solidFill>
            </a:endParaRPr>
          </a:p>
          <a:p>
            <a:pPr marL="57150" defTabSz="914400">
              <a:lnSpc>
                <a:spcPct val="90000"/>
              </a:lnSpc>
              <a:spcAft>
                <a:spcPts val="600"/>
              </a:spcAft>
            </a:pPr>
            <a:r>
              <a:rPr lang="en-US" sz="1700" b="1">
                <a:solidFill>
                  <a:schemeClr val="bg1"/>
                </a:solidFill>
              </a:rPr>
              <a:t>Number of Patients:</a:t>
            </a:r>
            <a:endParaRPr lang="en-US" sz="1700" b="1">
              <a:solidFill>
                <a:schemeClr val="bg1"/>
              </a:solidFill>
              <a:ea typeface="Calibri" panose="020F0502020204030204"/>
              <a:cs typeface="Calibri" panose="020F0502020204030204"/>
            </a:endParaRPr>
          </a:p>
          <a:p>
            <a:pPr defTabSz="914400">
              <a:lnSpc>
                <a:spcPct val="90000"/>
              </a:lnSpc>
              <a:spcBef>
                <a:spcPct val="0"/>
              </a:spcBef>
              <a:spcAft>
                <a:spcPts val="600"/>
              </a:spcAft>
            </a:pPr>
            <a:r>
              <a:rPr lang="en-US" sz="1700">
                <a:solidFill>
                  <a:schemeClr val="bg1"/>
                </a:solidFill>
              </a:rPr>
              <a:t>  1.  Count the total number of patients visiting the ER each day.</a:t>
            </a:r>
            <a:endParaRPr lang="en-US" sz="1700">
              <a:solidFill>
                <a:schemeClr val="bg1"/>
              </a:solidFill>
              <a:ea typeface="Calibri" panose="020F0502020204030204"/>
              <a:cs typeface="Calibri" panose="020F0502020204030204"/>
            </a:endParaRPr>
          </a:p>
          <a:p>
            <a:pPr defTabSz="914400">
              <a:lnSpc>
                <a:spcPct val="90000"/>
              </a:lnSpc>
              <a:spcBef>
                <a:spcPct val="0"/>
              </a:spcBef>
              <a:spcAft>
                <a:spcPts val="600"/>
              </a:spcAft>
            </a:pPr>
            <a:r>
              <a:rPr lang="en-US" sz="1700">
                <a:solidFill>
                  <a:schemeClr val="bg1"/>
                </a:solidFill>
              </a:rPr>
              <a:t>  2.  Show a daily trend with an area chart to spot patterns like busy days or seasonal trends.</a:t>
            </a:r>
            <a:endParaRPr lang="en-US" sz="1700">
              <a:solidFill>
                <a:schemeClr val="bg1"/>
              </a:solidFill>
              <a:ea typeface="Calibri" panose="020F0502020204030204"/>
              <a:cs typeface="Calibri" panose="020F0502020204030204"/>
            </a:endParaRPr>
          </a:p>
          <a:p>
            <a:pPr indent="-228600" defTabSz="914400">
              <a:lnSpc>
                <a:spcPct val="90000"/>
              </a:lnSpc>
              <a:spcAft>
                <a:spcPts val="600"/>
              </a:spcAft>
              <a:buFont typeface="Arial" panose="020B0604020202020204" pitchFamily="34" charset="0"/>
              <a:buChar char="•"/>
            </a:pPr>
            <a:endParaRPr lang="en-US" sz="1700" b="1">
              <a:solidFill>
                <a:schemeClr val="bg1"/>
              </a:solidFill>
            </a:endParaRPr>
          </a:p>
          <a:p>
            <a:pPr marL="57150" defTabSz="914400">
              <a:lnSpc>
                <a:spcPct val="90000"/>
              </a:lnSpc>
              <a:spcBef>
                <a:spcPct val="0"/>
              </a:spcBef>
              <a:spcAft>
                <a:spcPts val="600"/>
              </a:spcAft>
            </a:pPr>
            <a:r>
              <a:rPr lang="en-US" sz="1700" b="1">
                <a:solidFill>
                  <a:schemeClr val="bg1"/>
                </a:solidFill>
              </a:rPr>
              <a:t>Average Wait Time:</a:t>
            </a:r>
            <a:endParaRPr lang="en-US" sz="1700">
              <a:solidFill>
                <a:schemeClr val="bg1"/>
              </a:solidFill>
              <a:ea typeface="Calibri" panose="020F0502020204030204"/>
              <a:cs typeface="Calibri" panose="020F0502020204030204"/>
            </a:endParaRPr>
          </a:p>
          <a:p>
            <a:pPr defTabSz="914400">
              <a:lnSpc>
                <a:spcPct val="90000"/>
              </a:lnSpc>
              <a:spcBef>
                <a:spcPct val="0"/>
              </a:spcBef>
              <a:spcAft>
                <a:spcPts val="600"/>
              </a:spcAft>
            </a:pPr>
            <a:r>
              <a:rPr lang="en-US" sz="1700">
                <a:solidFill>
                  <a:schemeClr val="bg1"/>
                </a:solidFill>
              </a:rPr>
              <a:t>  1.  Find the average time patients wait to see a medical professional.</a:t>
            </a:r>
            <a:endParaRPr lang="en-US" sz="1700">
              <a:solidFill>
                <a:schemeClr val="bg1"/>
              </a:solidFill>
              <a:ea typeface="Calibri" panose="020F0502020204030204"/>
              <a:cs typeface="Calibri" panose="020F0502020204030204"/>
            </a:endParaRPr>
          </a:p>
          <a:p>
            <a:pPr defTabSz="914400">
              <a:lnSpc>
                <a:spcPct val="90000"/>
              </a:lnSpc>
              <a:spcAft>
                <a:spcPts val="600"/>
              </a:spcAft>
            </a:pPr>
            <a:r>
              <a:rPr lang="en-US" sz="1700">
                <a:solidFill>
                  <a:schemeClr val="bg1"/>
                </a:solidFill>
              </a:rPr>
              <a:t>  2.  Use an area chart to track daily changes and highlight days with longer wait times that might need improvements.</a:t>
            </a:r>
            <a:endParaRPr lang="en-US" sz="1700">
              <a:solidFill>
                <a:schemeClr val="bg1"/>
              </a:solidFill>
              <a:ea typeface="Calibri" panose="020F0502020204030204"/>
              <a:cs typeface="Calibri" panose="020F0502020204030204"/>
            </a:endParaRPr>
          </a:p>
          <a:p>
            <a:pPr indent="-228600" defTabSz="914400">
              <a:lnSpc>
                <a:spcPct val="90000"/>
              </a:lnSpc>
              <a:spcAft>
                <a:spcPts val="600"/>
              </a:spcAft>
              <a:buFont typeface="Arial" panose="020B0604020202020204" pitchFamily="34" charset="0"/>
              <a:buChar char="•"/>
            </a:pPr>
            <a:endParaRPr lang="en-US" sz="1700">
              <a:solidFill>
                <a:schemeClr val="bg1"/>
              </a:solidFill>
            </a:endParaRPr>
          </a:p>
          <a:p>
            <a:pPr marL="57150" defTabSz="914400">
              <a:lnSpc>
                <a:spcPct val="90000"/>
              </a:lnSpc>
              <a:spcBef>
                <a:spcPct val="0"/>
              </a:spcBef>
              <a:spcAft>
                <a:spcPts val="600"/>
              </a:spcAft>
            </a:pPr>
            <a:r>
              <a:rPr lang="en-US" sz="1700" b="1">
                <a:solidFill>
                  <a:schemeClr val="bg1"/>
                </a:solidFill>
              </a:rPr>
              <a:t>Patients Satisfaction Score:</a:t>
            </a:r>
            <a:endParaRPr lang="en-US" sz="1700" b="1">
              <a:solidFill>
                <a:schemeClr val="bg1"/>
              </a:solidFill>
              <a:ea typeface="Calibri" panose="020F0502020204030204"/>
              <a:cs typeface="Calibri" panose="020F0502020204030204"/>
            </a:endParaRPr>
          </a:p>
          <a:p>
            <a:pPr defTabSz="914400">
              <a:lnSpc>
                <a:spcPct val="90000"/>
              </a:lnSpc>
              <a:spcAft>
                <a:spcPts val="600"/>
              </a:spcAft>
            </a:pPr>
            <a:r>
              <a:rPr lang="en-US" sz="1700">
                <a:solidFill>
                  <a:schemeClr val="bg1"/>
                </a:solidFill>
              </a:rPr>
              <a:t>  1.  Check the average daily satisfaction score of patients to assess services quality.</a:t>
            </a:r>
          </a:p>
          <a:p>
            <a:pPr defTabSz="914400">
              <a:lnSpc>
                <a:spcPct val="90000"/>
              </a:lnSpc>
              <a:spcAft>
                <a:spcPts val="600"/>
              </a:spcAft>
            </a:pPr>
            <a:r>
              <a:rPr lang="en-US" sz="1700">
                <a:solidFill>
                  <a:schemeClr val="bg1"/>
                </a:solidFill>
              </a:rPr>
              <a:t>  2.  Use an area chart to show trends, spot drops in satisfaction, and link them to busy times or challenges.</a:t>
            </a:r>
            <a:endParaRPr lang="en-US" sz="1700">
              <a:solidFill>
                <a:schemeClr val="bg1"/>
              </a:solidFill>
              <a:ea typeface="Calibri" panose="020F0502020204030204"/>
              <a:cs typeface="Calibri" panose="020F0502020204030204"/>
            </a:endParaRPr>
          </a:p>
        </p:txBody>
      </p:sp>
      <p:sp>
        <p:nvSpPr>
          <p:cNvPr id="2" name="TextBox 1">
            <a:extLst>
              <a:ext uri="{FF2B5EF4-FFF2-40B4-BE49-F238E27FC236}">
                <a16:creationId xmlns:a16="http://schemas.microsoft.com/office/drawing/2014/main" id="{DB858481-5258-4E87-B9DC-898BD8CDCD5F}"/>
              </a:ext>
            </a:extLst>
          </p:cNvPr>
          <p:cNvSpPr txBox="1"/>
          <p:nvPr/>
        </p:nvSpPr>
        <p:spPr>
          <a:xfrm>
            <a:off x="683172" y="354724"/>
            <a:ext cx="10037379" cy="11298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1708121381"/>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6" name="Rectangle 45">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CC01E23-89B9-D488-3DFE-17648326C3C8}"/>
              </a:ext>
            </a:extLst>
          </p:cNvPr>
          <p:cNvSpPr txBox="1"/>
          <p:nvPr/>
        </p:nvSpPr>
        <p:spPr>
          <a:xfrm>
            <a:off x="6803409" y="762001"/>
            <a:ext cx="4156512" cy="94624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914400">
              <a:lnSpc>
                <a:spcPct val="90000"/>
              </a:lnSpc>
              <a:spcBef>
                <a:spcPct val="0"/>
              </a:spcBef>
              <a:spcAft>
                <a:spcPts val="600"/>
              </a:spcAft>
            </a:pPr>
            <a:r>
              <a:rPr lang="en-US" sz="4000">
                <a:latin typeface="+mj-lt"/>
                <a:ea typeface="+mj-ea"/>
                <a:cs typeface="+mj-cs"/>
              </a:rPr>
              <a:t>Charts to Create</a:t>
            </a:r>
          </a:p>
        </p:txBody>
      </p:sp>
      <p:pic>
        <p:nvPicPr>
          <p:cNvPr id="56" name="Picture 55" descr="Calculator, pen, compass, money and a paper with graphs printed on it">
            <a:extLst>
              <a:ext uri="{FF2B5EF4-FFF2-40B4-BE49-F238E27FC236}">
                <a16:creationId xmlns:a16="http://schemas.microsoft.com/office/drawing/2014/main" id="{40D6490A-E463-1AA3-FDEA-C485853F9673}"/>
              </a:ext>
            </a:extLst>
          </p:cNvPr>
          <p:cNvPicPr>
            <a:picLocks noChangeAspect="1"/>
          </p:cNvPicPr>
          <p:nvPr/>
        </p:nvPicPr>
        <p:blipFill>
          <a:blip r:embed="rId2"/>
          <a:srcRect l="23828" r="22531" b="8"/>
          <a:stretch/>
        </p:blipFill>
        <p:spPr>
          <a:xfrm>
            <a:off x="-1" y="-2"/>
            <a:ext cx="6096001" cy="6858002"/>
          </a:xfrm>
          <a:prstGeom prst="rect">
            <a:avLst/>
          </a:prstGeom>
        </p:spPr>
      </p:pic>
      <p:sp>
        <p:nvSpPr>
          <p:cNvPr id="57" name="TextBox 56">
            <a:extLst>
              <a:ext uri="{FF2B5EF4-FFF2-40B4-BE49-F238E27FC236}">
                <a16:creationId xmlns:a16="http://schemas.microsoft.com/office/drawing/2014/main" id="{6E4F78AA-9DB7-13A6-D068-0672B6DDD276}"/>
              </a:ext>
            </a:extLst>
          </p:cNvPr>
          <p:cNvSpPr txBox="1"/>
          <p:nvPr/>
        </p:nvSpPr>
        <p:spPr>
          <a:xfrm>
            <a:off x="6803409" y="1904891"/>
            <a:ext cx="4156512" cy="433518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Autofit/>
          </a:bodyPr>
          <a:lstStyle/>
          <a:p>
            <a:pPr marL="342900" indent="-228600" defTabSz="914400">
              <a:lnSpc>
                <a:spcPct val="90000"/>
              </a:lnSpc>
              <a:spcAft>
                <a:spcPts val="600"/>
              </a:spcAft>
              <a:buFont typeface="Arial" panose="020B0604020202020204" pitchFamily="34" charset="0"/>
              <a:buChar char="•"/>
            </a:pPr>
            <a:r>
              <a:rPr lang="en-US" sz="1600"/>
              <a:t>Patient Admission Status: Show how many patients were admitted vs. not admitted.</a:t>
            </a:r>
            <a:endParaRPr lang="en-US" sz="1600">
              <a:ea typeface="Calibri"/>
              <a:cs typeface="Calibri"/>
            </a:endParaRPr>
          </a:p>
          <a:p>
            <a:pPr marL="342900" indent="-228600" defTabSz="914400">
              <a:lnSpc>
                <a:spcPct val="90000"/>
              </a:lnSpc>
              <a:spcAft>
                <a:spcPts val="600"/>
              </a:spcAft>
              <a:buFont typeface="Arial" panose="020B0604020202020204" pitchFamily="34" charset="0"/>
              <a:buChar char="•"/>
            </a:pPr>
            <a:endParaRPr lang="en-US" sz="1600">
              <a:ea typeface="Calibri"/>
              <a:cs typeface="Calibri"/>
            </a:endParaRPr>
          </a:p>
          <a:p>
            <a:pPr marL="342900" indent="-228600" defTabSz="914400">
              <a:lnSpc>
                <a:spcPct val="90000"/>
              </a:lnSpc>
              <a:spcAft>
                <a:spcPts val="600"/>
              </a:spcAft>
              <a:buFont typeface="Arial" panose="020B0604020202020204" pitchFamily="34" charset="0"/>
              <a:buChar char="•"/>
            </a:pPr>
            <a:r>
              <a:rPr lang="en-US" sz="1600"/>
              <a:t>Patient Age Distribution: Group patients by age.</a:t>
            </a:r>
            <a:endParaRPr lang="en-US" sz="1600">
              <a:ea typeface="Calibri"/>
              <a:cs typeface="Calibri"/>
            </a:endParaRPr>
          </a:p>
          <a:p>
            <a:pPr marL="342900" indent="-228600" defTabSz="914400">
              <a:lnSpc>
                <a:spcPct val="90000"/>
              </a:lnSpc>
              <a:spcAft>
                <a:spcPts val="600"/>
              </a:spcAft>
              <a:buFont typeface="Arial" panose="020B0604020202020204" pitchFamily="34" charset="0"/>
              <a:buChar char="•"/>
            </a:pPr>
            <a:endParaRPr lang="en-US" sz="1600">
              <a:ea typeface="Calibri"/>
              <a:cs typeface="Calibri"/>
            </a:endParaRPr>
          </a:p>
          <a:p>
            <a:pPr marL="342900" indent="-228600" defTabSz="914400">
              <a:lnSpc>
                <a:spcPct val="90000"/>
              </a:lnSpc>
              <a:spcAft>
                <a:spcPts val="600"/>
              </a:spcAft>
              <a:buFont typeface="Arial" panose="020B0604020202020204" pitchFamily="34" charset="0"/>
              <a:buChar char="•"/>
            </a:pPr>
            <a:r>
              <a:rPr lang="en-US" sz="1600"/>
              <a:t>Timeliness: Measure the percentage of patients seen within 30 minutes.</a:t>
            </a:r>
            <a:endParaRPr lang="en-US" sz="1600">
              <a:ea typeface="Calibri"/>
              <a:cs typeface="Calibri"/>
            </a:endParaRPr>
          </a:p>
          <a:p>
            <a:pPr marL="342900" indent="-228600" defTabSz="914400">
              <a:lnSpc>
                <a:spcPct val="90000"/>
              </a:lnSpc>
              <a:spcAft>
                <a:spcPts val="600"/>
              </a:spcAft>
              <a:buFont typeface="Arial" panose="020B0604020202020204" pitchFamily="34" charset="0"/>
              <a:buChar char="•"/>
            </a:pPr>
            <a:endParaRPr lang="en-US" sz="1600">
              <a:ea typeface="Calibri"/>
              <a:cs typeface="Calibri"/>
            </a:endParaRPr>
          </a:p>
          <a:p>
            <a:pPr marL="342900" indent="-228600" defTabSz="914400">
              <a:lnSpc>
                <a:spcPct val="90000"/>
              </a:lnSpc>
              <a:spcAft>
                <a:spcPts val="600"/>
              </a:spcAft>
              <a:buFont typeface="Arial" panose="020B0604020202020204" pitchFamily="34" charset="0"/>
              <a:buChar char="•"/>
            </a:pPr>
            <a:r>
              <a:rPr lang="en-US" sz="1600"/>
              <a:t>Gender Analysis: Display the number of patients by gender. </a:t>
            </a:r>
            <a:endParaRPr lang="en-US" sz="1600">
              <a:ea typeface="Calibri"/>
              <a:cs typeface="Calibri"/>
            </a:endParaRPr>
          </a:p>
          <a:p>
            <a:pPr marL="342900" indent="-228600" defTabSz="914400">
              <a:lnSpc>
                <a:spcPct val="90000"/>
              </a:lnSpc>
              <a:spcAft>
                <a:spcPts val="600"/>
              </a:spcAft>
              <a:buFont typeface="Arial" panose="020B0604020202020204" pitchFamily="34" charset="0"/>
              <a:buChar char="•"/>
            </a:pPr>
            <a:endParaRPr lang="en-US" sz="1600">
              <a:ea typeface="Calibri"/>
              <a:cs typeface="Calibri"/>
            </a:endParaRPr>
          </a:p>
          <a:p>
            <a:pPr marL="342900" indent="-228600" defTabSz="914400">
              <a:lnSpc>
                <a:spcPct val="90000"/>
              </a:lnSpc>
              <a:spcAft>
                <a:spcPts val="600"/>
              </a:spcAft>
              <a:buFont typeface="Arial" panose="020B0604020202020204" pitchFamily="34" charset="0"/>
              <a:buChar char="•"/>
            </a:pPr>
            <a:r>
              <a:rPr lang="en-US" sz="1600"/>
              <a:t>Department Referrals: Check which departments patients are referred to the most.</a:t>
            </a:r>
            <a:endParaRPr lang="en-US" sz="1600">
              <a:ea typeface="Calibri"/>
              <a:cs typeface="Calibri"/>
            </a:endParaRPr>
          </a:p>
        </p:txBody>
      </p:sp>
    </p:spTree>
    <p:extLst>
      <p:ext uri="{BB962C8B-B14F-4D97-AF65-F5344CB8AC3E}">
        <p14:creationId xmlns:p14="http://schemas.microsoft.com/office/powerpoint/2010/main" val="1583878953"/>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25" name="Picture 24" descr="Red marker and calendar">
            <a:extLst>
              <a:ext uri="{FF2B5EF4-FFF2-40B4-BE49-F238E27FC236}">
                <a16:creationId xmlns:a16="http://schemas.microsoft.com/office/drawing/2014/main" id="{90123877-ED05-023B-099D-0F7008AC9868}"/>
              </a:ext>
            </a:extLst>
          </p:cNvPr>
          <p:cNvPicPr>
            <a:picLocks noChangeAspect="1"/>
          </p:cNvPicPr>
          <p:nvPr/>
        </p:nvPicPr>
        <p:blipFill>
          <a:blip r:embed="rId2"/>
          <a:srcRect l="3184" r="-1" b="-1"/>
          <a:stretch/>
        </p:blipFill>
        <p:spPr>
          <a:xfrm>
            <a:off x="20" y="10"/>
            <a:ext cx="9947062" cy="6857990"/>
          </a:xfrm>
          <a:prstGeom prst="rect">
            <a:avLst/>
          </a:prstGeom>
        </p:spPr>
      </p:pic>
      <p:sp>
        <p:nvSpPr>
          <p:cNvPr id="47" name="Freeform: Shape 46">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48" name="Freeform: Shape 47">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49" name="Freeform: Shape 48">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 name="TextBox 2">
            <a:extLst>
              <a:ext uri="{FF2B5EF4-FFF2-40B4-BE49-F238E27FC236}">
                <a16:creationId xmlns:a16="http://schemas.microsoft.com/office/drawing/2014/main" id="{54561D79-C4C1-7704-2070-D1175D62AF83}"/>
              </a:ext>
            </a:extLst>
          </p:cNvPr>
          <p:cNvSpPr txBox="1"/>
          <p:nvPr/>
        </p:nvSpPr>
        <p:spPr>
          <a:xfrm>
            <a:off x="7629777" y="1031220"/>
            <a:ext cx="3633746" cy="1588422"/>
          </a:xfrm>
          <a:prstGeom prst="rect">
            <a:avLst/>
          </a:prstGeom>
        </p:spPr>
        <p:txBody>
          <a:bodyPr rot="0" spcFirstLastPara="0" vertOverflow="overflow" horzOverflow="overflow" vert="horz" wrap="square" lIns="0" tIns="0" rIns="0" bIns="0" numCol="1" spcCol="0" rtlCol="0" fromWordArt="0" anchor="b" anchorCtr="0" forceAA="0" compatLnSpc="1">
            <a:prstTxWarp prst="textNoShape">
              <a:avLst/>
            </a:prstTxWarp>
            <a:normAutofit/>
          </a:bodyPr>
          <a:lstStyle/>
          <a:p>
            <a:pPr defTabSz="914400">
              <a:lnSpc>
                <a:spcPct val="90000"/>
              </a:lnSpc>
              <a:spcBef>
                <a:spcPct val="0"/>
              </a:spcBef>
              <a:spcAft>
                <a:spcPts val="600"/>
              </a:spcAft>
            </a:pPr>
            <a:r>
              <a:rPr lang="en-US" sz="3600">
                <a:latin typeface="+mj-lt"/>
                <a:ea typeface="+mj-ea"/>
                <a:cs typeface="+mj-cs"/>
              </a:rPr>
              <a:t>Calendar Table Formula </a:t>
            </a:r>
          </a:p>
        </p:txBody>
      </p:sp>
      <p:sp>
        <p:nvSpPr>
          <p:cNvPr id="5" name="TextBox 4">
            <a:extLst>
              <a:ext uri="{FF2B5EF4-FFF2-40B4-BE49-F238E27FC236}">
                <a16:creationId xmlns:a16="http://schemas.microsoft.com/office/drawing/2014/main" id="{4B7B0498-AE3C-98F8-E292-D8C8182A0F81}"/>
              </a:ext>
            </a:extLst>
          </p:cNvPr>
          <p:cNvSpPr txBox="1"/>
          <p:nvPr/>
        </p:nvSpPr>
        <p:spPr>
          <a:xfrm>
            <a:off x="7629777" y="2780238"/>
            <a:ext cx="4266350" cy="1032289"/>
          </a:xfrm>
          <a:prstGeom prst="rect">
            <a:avLst/>
          </a:prstGeom>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defTabSz="914400">
              <a:lnSpc>
                <a:spcPct val="90000"/>
              </a:lnSpc>
              <a:spcAft>
                <a:spcPts val="600"/>
              </a:spcAft>
            </a:pPr>
            <a:r>
              <a:rPr lang="en-US" sz="2000">
                <a:latin typeface="Consolas"/>
              </a:rPr>
              <a:t>=</a:t>
            </a:r>
            <a:r>
              <a:rPr lang="en-US" sz="2000">
                <a:latin typeface="Consolas"/>
                <a:cs typeface="Aptos Serif"/>
              </a:rPr>
              <a:t> </a:t>
            </a:r>
            <a:r>
              <a:rPr lang="en-US" sz="2000" err="1">
                <a:latin typeface="Aptos Serif"/>
                <a:cs typeface="Aptos Serif"/>
              </a:rPr>
              <a:t>List.Dates</a:t>
            </a:r>
            <a:r>
              <a:rPr lang="en-US" sz="2000">
                <a:latin typeface="Aptos Serif"/>
                <a:cs typeface="Aptos Serif"/>
              </a:rPr>
              <a:t>(#date(2023,01,01),731,</a:t>
            </a:r>
            <a:endParaRPr lang="en-US" sz="2000">
              <a:ea typeface="Calibri"/>
              <a:cs typeface="Calibri"/>
            </a:endParaRPr>
          </a:p>
          <a:p>
            <a:pPr defTabSz="914400">
              <a:lnSpc>
                <a:spcPct val="90000"/>
              </a:lnSpc>
              <a:spcAft>
                <a:spcPts val="600"/>
              </a:spcAft>
            </a:pPr>
            <a:r>
              <a:rPr lang="en-US" sz="2000">
                <a:latin typeface="Aptos Serif"/>
                <a:cs typeface="Aptos Serif"/>
              </a:rPr>
              <a:t>#duration(1,0,0,0))</a:t>
            </a:r>
            <a:endParaRPr lang="en-US" sz="2000"/>
          </a:p>
          <a:p>
            <a:pPr indent="-228600" defTabSz="914400">
              <a:lnSpc>
                <a:spcPct val="90000"/>
              </a:lnSpc>
              <a:spcAft>
                <a:spcPts val="600"/>
              </a:spcAft>
              <a:buFont typeface="Arial" panose="020B0604020202020204" pitchFamily="34" charset="0"/>
              <a:buChar char="•"/>
            </a:pPr>
            <a:endParaRPr lang="en-US" sz="2000">
              <a:latin typeface="Consolas"/>
            </a:endParaRPr>
          </a:p>
        </p:txBody>
      </p:sp>
    </p:spTree>
    <p:extLst>
      <p:ext uri="{BB962C8B-B14F-4D97-AF65-F5344CB8AC3E}">
        <p14:creationId xmlns:p14="http://schemas.microsoft.com/office/powerpoint/2010/main" val="2282973461"/>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4" name="Picture 23">
            <a:extLst>
              <a:ext uri="{FF2B5EF4-FFF2-40B4-BE49-F238E27FC236}">
                <a16:creationId xmlns:a16="http://schemas.microsoft.com/office/drawing/2014/main" id="{9B028D30-3FE1-6571-B4E6-1B0F569F8630}"/>
              </a:ext>
            </a:extLst>
          </p:cNvPr>
          <p:cNvPicPr>
            <a:picLocks noChangeAspect="1"/>
          </p:cNvPicPr>
          <p:nvPr/>
        </p:nvPicPr>
        <p:blipFill>
          <a:blip r:embed="rId2"/>
          <a:srcRect l="20676" r="41987" b="6250"/>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25" name="!!Arc">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D987085C-8C49-2CC9-BD1E-CF854679735B}"/>
              </a:ext>
            </a:extLst>
          </p:cNvPr>
          <p:cNvSpPr txBox="1"/>
          <p:nvPr/>
        </p:nvSpPr>
        <p:spPr>
          <a:xfrm>
            <a:off x="5827048" y="407987"/>
            <a:ext cx="5721484" cy="1325563"/>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914400">
              <a:lnSpc>
                <a:spcPct val="90000"/>
              </a:lnSpc>
              <a:spcBef>
                <a:spcPct val="0"/>
              </a:spcBef>
              <a:spcAft>
                <a:spcPts val="600"/>
              </a:spcAft>
            </a:pPr>
            <a:r>
              <a:rPr lang="en-US" sz="4400">
                <a:latin typeface="+mj-lt"/>
                <a:ea typeface="+mj-ea"/>
                <a:cs typeface="+mj-cs"/>
              </a:rPr>
              <a:t>DAX Formulas </a:t>
            </a:r>
          </a:p>
        </p:txBody>
      </p:sp>
      <p:sp>
        <p:nvSpPr>
          <p:cNvPr id="3" name="TextBox 2">
            <a:extLst>
              <a:ext uri="{FF2B5EF4-FFF2-40B4-BE49-F238E27FC236}">
                <a16:creationId xmlns:a16="http://schemas.microsoft.com/office/drawing/2014/main" id="{06AE833F-AA40-5A96-4E8E-48F841DCD886}"/>
              </a:ext>
            </a:extLst>
          </p:cNvPr>
          <p:cNvSpPr txBox="1"/>
          <p:nvPr/>
        </p:nvSpPr>
        <p:spPr>
          <a:xfrm>
            <a:off x="5827048" y="1868487"/>
            <a:ext cx="5721484" cy="435133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defTabSz="914400">
              <a:lnSpc>
                <a:spcPct val="90000"/>
              </a:lnSpc>
              <a:spcAft>
                <a:spcPts val="600"/>
              </a:spcAft>
              <a:buFont typeface="Arial" panose="020B0604020202020204" pitchFamily="34" charset="0"/>
              <a:buChar char="•"/>
            </a:pPr>
            <a:r>
              <a:rPr lang="en-US"/>
              <a:t>DAX Formula for Age Group : </a:t>
            </a:r>
          </a:p>
          <a:p>
            <a:pPr indent="-228600" defTabSz="914400">
              <a:lnSpc>
                <a:spcPct val="90000"/>
              </a:lnSpc>
              <a:spcAft>
                <a:spcPts val="600"/>
              </a:spcAft>
              <a:buFont typeface="Arial" panose="020B0604020202020204" pitchFamily="34" charset="0"/>
              <a:buChar char="•"/>
            </a:pPr>
            <a:endParaRPr lang="en-US"/>
          </a:p>
          <a:p>
            <a:pPr indent="-228600" defTabSz="914400">
              <a:lnSpc>
                <a:spcPct val="90000"/>
              </a:lnSpc>
              <a:spcAft>
                <a:spcPts val="600"/>
              </a:spcAft>
              <a:buFont typeface="Arial" panose="020B0604020202020204" pitchFamily="34" charset="0"/>
              <a:buChar char="•"/>
            </a:pPr>
            <a:r>
              <a:rPr lang="en-US">
                <a:ea typeface="+mn-lt"/>
                <a:cs typeface="+mn-lt"/>
              </a:rPr>
              <a:t>=IF([Patient Age]&gt;70,"70-79",IF([Patient Age]&gt;60,"60-69",IF([Patient Age]&gt;50,"50-59",IF([Patient Age]&gt;40,"40-49",IF([Patient Age]&gt;30,"30-39",IF([Patient Age]&gt;20,"20-29",IF([Patient Age]&gt;10,"10-19","0-09")))))))</a:t>
            </a:r>
            <a:endParaRPr lang="en-US">
              <a:ea typeface="Calibri"/>
              <a:cs typeface="Calibri"/>
            </a:endParaRPr>
          </a:p>
          <a:p>
            <a:pPr indent="-228600" defTabSz="914400">
              <a:lnSpc>
                <a:spcPct val="90000"/>
              </a:lnSpc>
              <a:spcAft>
                <a:spcPts val="600"/>
              </a:spcAft>
              <a:buFont typeface="Arial" panose="020B0604020202020204" pitchFamily="34" charset="0"/>
              <a:buChar char="•"/>
            </a:pPr>
            <a:endParaRPr lang="en-US"/>
          </a:p>
          <a:p>
            <a:pPr indent="-228600" defTabSz="914400">
              <a:lnSpc>
                <a:spcPct val="90000"/>
              </a:lnSpc>
              <a:spcAft>
                <a:spcPts val="600"/>
              </a:spcAft>
              <a:buFont typeface="Arial" panose="020B0604020202020204" pitchFamily="34" charset="0"/>
              <a:buChar char="•"/>
            </a:pPr>
            <a:endParaRPr lang="en-US"/>
          </a:p>
          <a:p>
            <a:pPr indent="-228600" defTabSz="914400">
              <a:lnSpc>
                <a:spcPct val="90000"/>
              </a:lnSpc>
              <a:spcAft>
                <a:spcPts val="600"/>
              </a:spcAft>
              <a:buFont typeface="Arial" panose="020B0604020202020204" pitchFamily="34" charset="0"/>
              <a:buChar char="•"/>
            </a:pPr>
            <a:r>
              <a:rPr lang="en-US"/>
              <a:t>DAX Formula For Patient Attend Status : </a:t>
            </a:r>
            <a:endParaRPr lang="en-US">
              <a:ea typeface="Calibri"/>
              <a:cs typeface="Calibri"/>
            </a:endParaRPr>
          </a:p>
          <a:p>
            <a:pPr indent="-228600" defTabSz="914400">
              <a:lnSpc>
                <a:spcPct val="90000"/>
              </a:lnSpc>
              <a:spcAft>
                <a:spcPts val="600"/>
              </a:spcAft>
              <a:buFont typeface="Arial" panose="020B0604020202020204" pitchFamily="34" charset="0"/>
              <a:buChar char="•"/>
            </a:pPr>
            <a:endParaRPr lang="en-US"/>
          </a:p>
          <a:p>
            <a:pPr indent="-228600" defTabSz="914400">
              <a:lnSpc>
                <a:spcPct val="90000"/>
              </a:lnSpc>
              <a:spcAft>
                <a:spcPts val="600"/>
              </a:spcAft>
              <a:buFont typeface="Arial" panose="020B0604020202020204" pitchFamily="34" charset="0"/>
              <a:buChar char="•"/>
            </a:pPr>
            <a:r>
              <a:rPr lang="en-US"/>
              <a:t>=IF([Patient </a:t>
            </a:r>
            <a:r>
              <a:rPr lang="en-US" err="1"/>
              <a:t>Waittime</a:t>
            </a:r>
            <a:r>
              <a:rPr lang="en-US"/>
              <a:t>]&lt;30,"Within </a:t>
            </a:r>
            <a:r>
              <a:rPr lang="en-US" err="1"/>
              <a:t>Time","Delay</a:t>
            </a:r>
            <a:r>
              <a:rPr lang="en-US"/>
              <a:t>") </a:t>
            </a:r>
            <a:endParaRPr lang="en-US">
              <a:ea typeface="Calibri"/>
              <a:cs typeface="Calibri"/>
            </a:endParaRPr>
          </a:p>
        </p:txBody>
      </p:sp>
    </p:spTree>
    <p:extLst>
      <p:ext uri="{BB962C8B-B14F-4D97-AF65-F5344CB8AC3E}">
        <p14:creationId xmlns:p14="http://schemas.microsoft.com/office/powerpoint/2010/main" val="1804013827"/>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54085DF-E23C-E597-F95E-256BFB376EEA}"/>
              </a:ext>
            </a:extLst>
          </p:cNvPr>
          <p:cNvGrpSpPr/>
          <p:nvPr/>
        </p:nvGrpSpPr>
        <p:grpSpPr>
          <a:xfrm>
            <a:off x="-13198" y="0"/>
            <a:ext cx="12205198" cy="1099278"/>
            <a:chOff x="424721" y="353846"/>
            <a:chExt cx="11342557" cy="1099278"/>
          </a:xfrm>
          <a:solidFill>
            <a:schemeClr val="accent5">
              <a:lumMod val="75000"/>
            </a:schemeClr>
          </a:solidFill>
        </p:grpSpPr>
        <p:sp>
          <p:nvSpPr>
            <p:cNvPr id="3" name="Rectangle: Rounded Corners 2">
              <a:extLst>
                <a:ext uri="{FF2B5EF4-FFF2-40B4-BE49-F238E27FC236}">
                  <a16:creationId xmlns:a16="http://schemas.microsoft.com/office/drawing/2014/main" id="{0910A7DF-18DB-9571-794E-FA9C2F85C5FD}"/>
                </a:ext>
              </a:extLst>
            </p:cNvPr>
            <p:cNvSpPr/>
            <p:nvPr/>
          </p:nvSpPr>
          <p:spPr>
            <a:xfrm>
              <a:off x="424721" y="353846"/>
              <a:ext cx="11342557" cy="1099278"/>
            </a:xfrm>
            <a:prstGeom prst="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847E820-8831-582E-3F42-772B21787C3C}"/>
                </a:ext>
              </a:extLst>
            </p:cNvPr>
            <p:cNvSpPr txBox="1"/>
            <p:nvPr/>
          </p:nvSpPr>
          <p:spPr>
            <a:xfrm>
              <a:off x="947163" y="580515"/>
              <a:ext cx="10287048" cy="553998"/>
            </a:xfrm>
            <a:prstGeom prst="rect">
              <a:avLst/>
            </a:prstGeom>
            <a:grpFill/>
            <a:ln>
              <a:noFill/>
            </a:ln>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sz="3600">
                  <a:solidFill>
                    <a:schemeClr val="bg1"/>
                  </a:solidFill>
                  <a:latin typeface="Bell MT"/>
                  <a:ea typeface="Calibri"/>
                  <a:cs typeface="Calibri"/>
                </a:rPr>
                <a:t>END-TO-END DASHBOARD PROJECT IN MS EXCEL</a:t>
              </a:r>
              <a:endParaRPr lang="en-US" sz="3600">
                <a:solidFill>
                  <a:schemeClr val="bg1"/>
                </a:solidFill>
                <a:latin typeface="Bell MT"/>
              </a:endParaRPr>
            </a:p>
          </p:txBody>
        </p:sp>
      </p:grpSp>
      <p:pic>
        <p:nvPicPr>
          <p:cNvPr id="6" name="Picture 5" descr="A screenshot of a computer&#10;&#10;AI-generated content may be incorrect.">
            <a:extLst>
              <a:ext uri="{FF2B5EF4-FFF2-40B4-BE49-F238E27FC236}">
                <a16:creationId xmlns:a16="http://schemas.microsoft.com/office/drawing/2014/main" id="{DB031259-36E9-38BE-F536-D8F7CDCBFA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99278"/>
            <a:ext cx="12192000" cy="5758722"/>
          </a:xfrm>
          <a:prstGeom prst="rect">
            <a:avLst/>
          </a:prstGeom>
        </p:spPr>
      </p:pic>
    </p:spTree>
    <p:extLst>
      <p:ext uri="{BB962C8B-B14F-4D97-AF65-F5344CB8AC3E}">
        <p14:creationId xmlns:p14="http://schemas.microsoft.com/office/powerpoint/2010/main" val="2652141283"/>
      </p:ext>
    </p:extLst>
  </p:cSld>
  <p:clrMapOvr>
    <a:masterClrMapping/>
  </p:clrMapOvr>
  <mc:AlternateContent xmlns:mc="http://schemas.openxmlformats.org/markup-compatibility/2006" xmlns:p15="http://schemas.microsoft.com/office/powerpoint/2012/main">
    <mc:Choice Requires="p15">
      <p:transition>
        <p15:prstTrans prst="pageCurlDouble"/>
      </p:transition>
    </mc:Choice>
    <mc:Fallback xmlns="">
      <p:transition>
        <p:fade/>
      </p:transition>
    </mc:Fallback>
  </mc:AlternateContent>
</p:sld>
</file>

<file path=ppt/theme/_rels/them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image" Target="../media/image2.jpeg"/></Relationships>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3.xml><?xml version="1.0" encoding="utf-8"?>
<a:theme xmlns:a="http://schemas.openxmlformats.org/drawingml/2006/main" name="1_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4.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8FE9F344B44134C92ABF9DFAADD8C6F" ma:contentTypeVersion="1" ma:contentTypeDescription="Create a new document." ma:contentTypeScope="" ma:versionID="da4c5c37101f24902130f7b336269a85">
  <xsd:schema xmlns:xsd="http://www.w3.org/2001/XMLSchema" xmlns:xs="http://www.w3.org/2001/XMLSchema" xmlns:p="http://schemas.microsoft.com/office/2006/metadata/properties" xmlns:ns3="d35d7370-6856-4ef8-82a8-14a0f0132623" targetNamespace="http://schemas.microsoft.com/office/2006/metadata/properties" ma:root="true" ma:fieldsID="4874f8419830dfe8db48471f741099ae" ns3:_="">
    <xsd:import namespace="d35d7370-6856-4ef8-82a8-14a0f0132623"/>
    <xsd:element name="properties">
      <xsd:complexType>
        <xsd:sequence>
          <xsd:element name="documentManagement">
            <xsd:complexType>
              <xsd:all>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35d7370-6856-4ef8-82a8-14a0f0132623"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D8DCBFE-ACE6-4069-B95B-5ABE65F03A3B}">
  <ds:schemaRefs>
    <ds:schemaRef ds:uri="d35d7370-6856-4ef8-82a8-14a0f013262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4F4071D-2DE6-4109-AFF2-EE822DBA6D4D}">
  <ds:schemaRefs>
    <ds:schemaRef ds:uri="http://purl.org/dc/terms/"/>
    <ds:schemaRef ds:uri="http://purl.org/dc/dcmitype/"/>
    <ds:schemaRef ds:uri="http://schemas.microsoft.com/office/2006/metadata/properties"/>
    <ds:schemaRef ds:uri="http://schemas.microsoft.com/office/2006/documentManagement/types"/>
    <ds:schemaRef ds:uri="http://schemas.openxmlformats.org/package/2006/metadata/core-properties"/>
    <ds:schemaRef ds:uri="d35d7370-6856-4ef8-82a8-14a0f0132623"/>
    <ds:schemaRef ds:uri="http://schemas.microsoft.com/office/infopath/2007/PartnerControls"/>
    <ds:schemaRef ds:uri="http://www.w3.org/XML/1998/namespace"/>
    <ds:schemaRef ds:uri="http://purl.org/dc/elements/1.1/"/>
  </ds:schemaRefs>
</ds:datastoreItem>
</file>

<file path=customXml/itemProps3.xml><?xml version="1.0" encoding="utf-8"?>
<ds:datastoreItem xmlns:ds="http://schemas.openxmlformats.org/officeDocument/2006/customXml" ds:itemID="{6AFD39BE-F38D-469E-BA2D-AABA55E17B2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Gallery</Template>
  <TotalTime>0</TotalTime>
  <Words>453</Words>
  <Application>Microsoft Office PowerPoint</Application>
  <PresentationFormat>Widescreen</PresentationFormat>
  <Paragraphs>51</Paragraphs>
  <Slides>8</Slides>
  <Notes>0</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8</vt:i4>
      </vt:variant>
    </vt:vector>
  </HeadingPairs>
  <TitlesOfParts>
    <vt:vector size="21" baseType="lpstr">
      <vt:lpstr>Meiryo</vt:lpstr>
      <vt:lpstr>Aptos Serif</vt:lpstr>
      <vt:lpstr>Arial</vt:lpstr>
      <vt:lpstr>Bell MT</vt:lpstr>
      <vt:lpstr>Calibri</vt:lpstr>
      <vt:lpstr>Calibri Light</vt:lpstr>
      <vt:lpstr>Consolas</vt:lpstr>
      <vt:lpstr>Garamond</vt:lpstr>
      <vt:lpstr>Gill Sans MT</vt:lpstr>
      <vt:lpstr>Gallery</vt:lpstr>
      <vt:lpstr>Office 2013 - 2022 Theme</vt:lpstr>
      <vt:lpstr>1_Office 2013 - 2022 Theme</vt:lpstr>
      <vt:lpstr>Organic</vt:lpstr>
      <vt:lpstr>Hello! My name is Irfan Ansari, and in this project,  I have used MS Excel (Power Query Editor, DAX formulas, Power Pivot, etc.) to extract meaningful insights.</vt:lpstr>
      <vt:lpstr>PURPOSE OF PROJECT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Irfan  Ansari</dc:creator>
  <cp:lastModifiedBy>Irfan  Ansari</cp:lastModifiedBy>
  <cp:revision>2</cp:revision>
  <dcterms:created xsi:type="dcterms:W3CDTF">2025-03-31T20:37:45Z</dcterms:created>
  <dcterms:modified xsi:type="dcterms:W3CDTF">2025-04-01T08:07:59Z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0x01010038FE9F344B44134C92ABF9DFAADD8C6F</vt:lpwstr>
  </property>
</Properties>
</file>

<file path=docProps/thumbnail.jpeg>
</file>